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70" r:id="rId4"/>
    <p:sldId id="257" r:id="rId5"/>
    <p:sldId id="260" r:id="rId6"/>
    <p:sldId id="261" r:id="rId7"/>
    <p:sldId id="262" r:id="rId8"/>
    <p:sldId id="256" r:id="rId9"/>
    <p:sldId id="258" r:id="rId10"/>
    <p:sldId id="263" r:id="rId11"/>
    <p:sldId id="259" r:id="rId12"/>
    <p:sldId id="264" r:id="rId13"/>
    <p:sldId id="267" r:id="rId14"/>
    <p:sldId id="265" r:id="rId15"/>
    <p:sldId id="266" r:id="rId16"/>
    <p:sldId id="268" r:id="rId17"/>
    <p:sldId id="272" r:id="rId18"/>
    <p:sldId id="273" r:id="rId19"/>
    <p:sldId id="277" r:id="rId20"/>
    <p:sldId id="274" r:id="rId21"/>
    <p:sldId id="275" r:id="rId22"/>
    <p:sldId id="276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09600"/>
            <a:ext cx="2179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Sample 1: Brushite powder</a:t>
            </a:r>
          </a:p>
          <a:p>
            <a:r>
              <a:rPr lang="en-GB" sz="1400" b="1" i="1" dirty="0" smtClean="0">
                <a:solidFill>
                  <a:srgbClr val="C00000"/>
                </a:solidFill>
              </a:rPr>
              <a:t>Non-irradiated</a:t>
            </a:r>
            <a:endParaRPr lang="en-GB" sz="14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54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105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76200"/>
            <a:ext cx="8903358" cy="6696225"/>
          </a:xfrm>
          <a:prstGeom prst="rect">
            <a:avLst/>
          </a:prstGeom>
          <a:noFill/>
          <a:ln>
            <a:noFill/>
            <a:miter lim="524288"/>
          </a:ln>
        </p:spPr>
      </p:pic>
    </p:spTree>
    <p:extLst>
      <p:ext uri="{BB962C8B-B14F-4D97-AF65-F5344CB8AC3E}">
        <p14:creationId xmlns:p14="http://schemas.microsoft.com/office/powerpoint/2010/main" val="3761118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2034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Sample 3: Brushite pellet</a:t>
            </a:r>
          </a:p>
          <a:p>
            <a:r>
              <a:rPr lang="en-GB" sz="1400" dirty="0" smtClean="0"/>
              <a:t>Diameter: 13 mm </a:t>
            </a:r>
          </a:p>
          <a:p>
            <a:r>
              <a:rPr lang="en-GB" sz="1400" dirty="0" smtClean="0"/>
              <a:t>Thickness: 1.10 mm</a:t>
            </a:r>
            <a:endParaRPr lang="en-GB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291441"/>
              </p:ext>
            </p:extLst>
          </p:nvPr>
        </p:nvGraphicFramePr>
        <p:xfrm>
          <a:off x="228600" y="1524000"/>
          <a:ext cx="3428999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711"/>
                <a:gridCol w="754144"/>
                <a:gridCol w="754144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 dirty="0">
                          <a:effectLst/>
                        </a:rPr>
                        <a:t>Irradiation parameters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Spot size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>
                          <a:effectLst/>
                        </a:rPr>
                        <a:t>μ</a:t>
                      </a:r>
                      <a:r>
                        <a:rPr lang="en-GB" sz="1400" u="none" strike="noStrike">
                          <a:effectLst/>
                        </a:rPr>
                        <a:t>m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Average power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0.4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W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Repetition rate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KHz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Pulse duration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fs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Wavelength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800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nm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6936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 descr="N:\Cross-Faculty\Projects\LUMIN-Project\5. Laser Sintering\2014-07-08\08072014\A001 xrd06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649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 descr="N:\Cross-Faculty\Projects\LUMIN-Project\5. Laser Sintering\2014-07-08\08072014\A001 xrd07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489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N:\Cross-Faculty\Projects\LUMIN-Project\5. Laser Sintering\2014-07-08\08072014\A001 xrd0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 descr="N:\Cross-Faculty\Projects\LUMIN-Project\5. Laser Sintering\2014-07-08\08072014\D0018 bexp02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1430584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b="1" i="1" dirty="0" smtClean="0">
                <a:solidFill>
                  <a:srgbClr val="FFC000"/>
                </a:solidFill>
              </a:rPr>
              <a:t>Cross section</a:t>
            </a:r>
            <a:endParaRPr lang="en-GB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01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733048"/>
              </p:ext>
            </p:extLst>
          </p:nvPr>
        </p:nvGraphicFramePr>
        <p:xfrm>
          <a:off x="228600" y="1524000"/>
          <a:ext cx="3428999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711"/>
                <a:gridCol w="754144"/>
                <a:gridCol w="754144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 dirty="0">
                          <a:effectLst/>
                        </a:rPr>
                        <a:t>Irradiation parameters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Spot size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>
                          <a:effectLst/>
                        </a:rPr>
                        <a:t>μ</a:t>
                      </a:r>
                      <a:r>
                        <a:rPr lang="en-GB" sz="1400" u="none" strike="noStrike">
                          <a:effectLst/>
                        </a:rPr>
                        <a:t>m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Average power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0.4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W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Repetition rate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KHz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Pulse duration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fs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Wavelength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800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nm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609600"/>
            <a:ext cx="34542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Sample </a:t>
            </a:r>
            <a:r>
              <a:rPr lang="el-GR" sz="1400" b="1" i="1" dirty="0" smtClean="0"/>
              <a:t>4</a:t>
            </a:r>
            <a:r>
              <a:rPr lang="en-GB" sz="1400" b="1" i="1" dirty="0" smtClean="0"/>
              <a:t>: Coated enamel block</a:t>
            </a:r>
          </a:p>
          <a:p>
            <a:r>
              <a:rPr lang="en-GB" sz="1400" dirty="0" smtClean="0"/>
              <a:t>Orthosilicate gel mixed with brushite crystals</a:t>
            </a:r>
          </a:p>
          <a:p>
            <a:r>
              <a:rPr lang="en-GB" sz="1400" dirty="0" smtClean="0"/>
              <a:t>Thickness of the coating : 1</a:t>
            </a:r>
            <a:r>
              <a:rPr lang="el-GR" sz="1400" dirty="0" smtClean="0"/>
              <a:t>5</a:t>
            </a:r>
            <a:r>
              <a:rPr lang="en-GB" sz="1400" dirty="0" smtClean="0"/>
              <a:t> </a:t>
            </a:r>
            <a:r>
              <a:rPr lang="el-GR" sz="1400" dirty="0" smtClean="0"/>
              <a:t>μ</a:t>
            </a:r>
            <a:r>
              <a:rPr lang="en-GB" sz="1400" dirty="0" smtClean="0"/>
              <a:t>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061818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:\Cross-Faculty\Projects\LUMIN-Project\5. Laser Sintering\2014-09-24\chitosan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243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106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34"/>
          <a:stretch/>
        </p:blipFill>
        <p:spPr>
          <a:xfrm>
            <a:off x="0" y="-16043"/>
            <a:ext cx="9144000" cy="6874044"/>
          </a:xfrm>
          <a:prstGeom prst="rect">
            <a:avLst/>
          </a:prstGeom>
          <a:noFill/>
          <a:ln>
            <a:noFill/>
            <a:miter lim="524288"/>
          </a:ln>
        </p:spPr>
      </p:pic>
    </p:spTree>
    <p:extLst>
      <p:ext uri="{BB962C8B-B14F-4D97-AF65-F5344CB8AC3E}">
        <p14:creationId xmlns:p14="http://schemas.microsoft.com/office/powerpoint/2010/main" val="1682485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34542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Sample </a:t>
            </a:r>
            <a:r>
              <a:rPr lang="el-GR" sz="1400" b="1" i="1" dirty="0" smtClean="0"/>
              <a:t>5</a:t>
            </a:r>
            <a:r>
              <a:rPr lang="en-GB" sz="1400" b="1" i="1" dirty="0" smtClean="0"/>
              <a:t>: Coated enamel block</a:t>
            </a:r>
          </a:p>
          <a:p>
            <a:r>
              <a:rPr lang="en-GB" sz="1400" dirty="0" smtClean="0"/>
              <a:t>Orthosilicate gel mixed with brushite crystals</a:t>
            </a:r>
          </a:p>
          <a:p>
            <a:r>
              <a:rPr lang="en-GB" sz="1400" dirty="0" smtClean="0"/>
              <a:t>Thickness of the coating : </a:t>
            </a:r>
            <a:r>
              <a:rPr lang="el-GR" sz="1400" dirty="0" smtClean="0"/>
              <a:t>5</a:t>
            </a:r>
            <a:r>
              <a:rPr lang="en-GB" sz="1400" dirty="0" smtClean="0"/>
              <a:t> </a:t>
            </a:r>
            <a:r>
              <a:rPr lang="el-GR" sz="1400" dirty="0" smtClean="0"/>
              <a:t>μ</a:t>
            </a:r>
            <a:r>
              <a:rPr lang="en-GB" sz="1400" dirty="0" smtClean="0"/>
              <a:t>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492167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:\Antonios Anastasiou\00902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472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N:\Cross-Faculty\Projects\LUMIN-Project\5. Laser Sintering\2014-10-18\sample 2_0001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613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:\Cross-Faculty\Projects\LUMIN-Project\5. Laser Sintering\2014-10-18\sample 2_0003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93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:\Cross-Faculty\Projects\LUMIN-Project\5. Laser Sintering\2014-10-18\sample 2_000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911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609600"/>
            <a:ext cx="34542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Sample </a:t>
            </a:r>
            <a:r>
              <a:rPr lang="el-GR" sz="1400" b="1" i="1" dirty="0" smtClean="0"/>
              <a:t>6</a:t>
            </a:r>
            <a:r>
              <a:rPr lang="en-GB" sz="1400" b="1" i="1" dirty="0" smtClean="0"/>
              <a:t>: Coated enamel block</a:t>
            </a:r>
          </a:p>
          <a:p>
            <a:r>
              <a:rPr lang="en-GB" sz="1400" dirty="0" smtClean="0"/>
              <a:t>Orthosilicate gel mixed with brushite crystals</a:t>
            </a:r>
          </a:p>
          <a:p>
            <a:r>
              <a:rPr lang="en-GB" sz="1400" dirty="0" smtClean="0"/>
              <a:t>Thickness of the coating : </a:t>
            </a:r>
            <a:r>
              <a:rPr lang="el-GR" sz="1400" dirty="0" smtClean="0"/>
              <a:t>21</a:t>
            </a:r>
            <a:r>
              <a:rPr lang="en-GB" sz="1400" dirty="0" smtClean="0"/>
              <a:t> </a:t>
            </a:r>
            <a:r>
              <a:rPr lang="el-GR" sz="1400" dirty="0" smtClean="0"/>
              <a:t>μ</a:t>
            </a:r>
            <a:r>
              <a:rPr lang="en-GB" sz="1400" dirty="0" smtClean="0"/>
              <a:t>m</a:t>
            </a:r>
            <a:endParaRPr lang="en-GB" sz="14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529898"/>
              </p:ext>
            </p:extLst>
          </p:nvPr>
        </p:nvGraphicFramePr>
        <p:xfrm>
          <a:off x="228600" y="1524000"/>
          <a:ext cx="3428999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711"/>
                <a:gridCol w="754144"/>
                <a:gridCol w="754144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 dirty="0">
                          <a:effectLst/>
                        </a:rPr>
                        <a:t>Irradiation parameters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Spot size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>
                          <a:effectLst/>
                        </a:rPr>
                        <a:t>μ</a:t>
                      </a:r>
                      <a:r>
                        <a:rPr lang="en-GB" sz="1400" u="none" strike="noStrike">
                          <a:effectLst/>
                        </a:rPr>
                        <a:t>m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Average power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0.4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W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Repetition rate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GHz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Pulse duration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fs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Wavelength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1050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nm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1004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N:\Cross-Faculty\Projects\LUMIN-Project\5. Laser Sintering\2015-02-23\bvd83_0001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637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N:\Cross-Faculty\Projects\LUMIN-Project\5. Laser Sintering\2015-02-23\bvd83_0005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867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 descr="N:\Cross-Faculty\Projects\LUMIN-Project\5. Laser Sintering\2015-02-23\bvd83_0008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708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M:\Antonios Anastasiou\00811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601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4821983"/>
              </p:ext>
            </p:extLst>
          </p:nvPr>
        </p:nvGraphicFramePr>
        <p:xfrm>
          <a:off x="228600" y="1524000"/>
          <a:ext cx="3428999" cy="15601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0711"/>
                <a:gridCol w="754144"/>
                <a:gridCol w="754144"/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400" b="1" i="1" u="none" strike="noStrike" dirty="0">
                          <a:effectLst/>
                        </a:rPr>
                        <a:t>Irradiation parameters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Spot size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30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400" u="none" strike="noStrike">
                          <a:effectLst/>
                        </a:rPr>
                        <a:t>μ</a:t>
                      </a:r>
                      <a:r>
                        <a:rPr lang="en-GB" sz="1400" u="none" strike="noStrike">
                          <a:effectLst/>
                        </a:rPr>
                        <a:t>m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Average power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0.4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W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Repetition rate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GHz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Pulse duration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fs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Wavelength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>
                          <a:effectLst/>
                        </a:rPr>
                        <a:t>1050</a:t>
                      </a:r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nm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609600"/>
            <a:ext cx="2034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 smtClean="0"/>
              <a:t>Sample 2: Brushite pellet</a:t>
            </a:r>
          </a:p>
          <a:p>
            <a:r>
              <a:rPr lang="en-GB" sz="1400" dirty="0" smtClean="0"/>
              <a:t>Diameter: 13 mm </a:t>
            </a:r>
          </a:p>
          <a:p>
            <a:r>
              <a:rPr lang="en-GB" sz="1400" dirty="0" smtClean="0"/>
              <a:t>Thickness: 1.08 mm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4108726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Antonios Anastasiou\11 06 15\FIRST PELLET_0004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57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953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Antonios Anastasiou\11 06 15\FIRST PELLET_0008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Antonios Anastasiou\11 06 15\FIRST PELLET_0012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46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105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72" y="0"/>
            <a:ext cx="9144672" cy="6858504"/>
          </a:xfrm>
          <a:prstGeom prst="rect">
            <a:avLst/>
          </a:prstGeom>
          <a:noFill/>
          <a:ln>
            <a:noFill/>
            <a:miter lim="524288"/>
          </a:ln>
        </p:spPr>
      </p:pic>
    </p:spTree>
    <p:extLst>
      <p:ext uri="{BB962C8B-B14F-4D97-AF65-F5344CB8AC3E}">
        <p14:creationId xmlns:p14="http://schemas.microsoft.com/office/powerpoint/2010/main" val="300328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Antonios Anastasiou\11 06 15\FIRST PELLET_0014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94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183</Words>
  <Application>Microsoft Office PowerPoint</Application>
  <PresentationFormat>On-screen Show (4:3)</PresentationFormat>
  <Paragraphs>82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Antonios Anastasiou</dc:creator>
  <cp:lastModifiedBy>Antonios D. Anastasiou</cp:lastModifiedBy>
  <cp:revision>7</cp:revision>
  <dcterms:created xsi:type="dcterms:W3CDTF">2006-08-16T00:00:00Z</dcterms:created>
  <dcterms:modified xsi:type="dcterms:W3CDTF">2015-08-06T13:55:47Z</dcterms:modified>
</cp:coreProperties>
</file>