
<file path=[Content_Types].xml><?xml version="1.0" encoding="utf-8"?>
<Types xmlns="http://schemas.openxmlformats.org/package/2006/content-types"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&#65279;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sldIdLst>
    <p:sldId id="256" r:id="rId6"/>
    <p:sldId id="257" r:id="rId7"/>
  </p:sldIdLst>
  <p:sldSz cx="6848856" cy="997610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91" autoAdjust="0"/>
    <p:restoredTop sz="94675" autoAdjust="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&#65279;<?xml version="1.0" encoding="utf-8"?><Relationships xmlns="http://schemas.openxmlformats.org/package/2006/relationships"><Relationship Id="rId1" Type="http://schemas.openxmlformats.org/officeDocument/2006/relationships/tableStyles" Target="tableStyles.xml" /><Relationship Id="rId2" Type="http://schemas.openxmlformats.org/officeDocument/2006/relationships/viewProps" Target="viewProps.xml" /><Relationship Id="rId3" Type="http://schemas.openxmlformats.org/officeDocument/2006/relationships/presProps" Target="presProps.xml" /><Relationship Id="rId4" Type="http://schemas.openxmlformats.org/officeDocument/2006/relationships/theme" Target="theme/theme1.xml" /><Relationship Id="rId5" Type="http://schemas.openxmlformats.org/officeDocument/2006/relationships/slideMaster" Target="slideMasters/slideMaster1.xml" /><Relationship Id="rId6" Type="http://schemas.openxmlformats.org/officeDocument/2006/relationships/slide" Target="slides/slide1.xml" /><Relationship Id="rId7" Type="http://schemas.openxmlformats.org/officeDocument/2006/relationships/slide" Target="slides/slide2.xml" /></Relationships>
</file>

<file path=ppt/slideLayouts/_rels/slideLayout1.xml.rels>&#65279;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D0B08-7874-4091-A11F-B0CCB138CA98}" type="datetimeFigureOut">
              <a:rPr lang="ru-RU" smtClean="0"/>
              <a:t>15.04.2009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8980B-80A5-4AC9-8F15-D7D0FD0AEE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D0B08-7874-4091-A11F-B0CCB138CA98}" type="datetimeFigureOut">
              <a:rPr lang="ru-RU" smtClean="0"/>
              <a:t>15.04.2009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8980B-80A5-4AC9-8F15-D7D0FD0AEE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D0B08-7874-4091-A11F-B0CCB138CA98}" type="datetimeFigureOut">
              <a:rPr lang="ru-RU" smtClean="0"/>
              <a:t>15.04.2009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8980B-80A5-4AC9-8F15-D7D0FD0AEE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D0B08-7874-4091-A11F-B0CCB138CA98}" type="datetimeFigureOut">
              <a:rPr lang="ru-RU" smtClean="0"/>
              <a:t>15.04.2009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8980B-80A5-4AC9-8F15-D7D0FD0AEE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D0B08-7874-4091-A11F-B0CCB138CA98}" type="datetimeFigureOut">
              <a:rPr lang="ru-RU" smtClean="0"/>
              <a:t>15.04.2009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8980B-80A5-4AC9-8F15-D7D0FD0AEE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D0B08-7874-4091-A11F-B0CCB138CA98}" type="datetimeFigureOut">
              <a:rPr lang="ru-RU" smtClean="0"/>
              <a:t>15.04.2009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8980B-80A5-4AC9-8F15-D7D0FD0AEE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D0B08-7874-4091-A11F-B0CCB138CA98}" type="datetimeFigureOut">
              <a:rPr lang="ru-RU" smtClean="0"/>
              <a:t>15.04.2009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8980B-80A5-4AC9-8F15-D7D0FD0AEE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D0B08-7874-4091-A11F-B0CCB138CA98}" type="datetimeFigureOut">
              <a:rPr lang="ru-RU" smtClean="0"/>
              <a:t>15.04.2009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8980B-80A5-4AC9-8F15-D7D0FD0AEE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D0B08-7874-4091-A11F-B0CCB138CA98}" type="datetimeFigureOut">
              <a:rPr lang="ru-RU" smtClean="0"/>
              <a:t>15.04.2009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8980B-80A5-4AC9-8F15-D7D0FD0AEE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D0B08-7874-4091-A11F-B0CCB138CA98}" type="datetimeFigureOut">
              <a:rPr lang="ru-RU" smtClean="0"/>
              <a:t>15.04.2009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8980B-80A5-4AC9-8F15-D7D0FD0AEE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D0B08-7874-4091-A11F-B0CCB138CA98}" type="datetimeFigureOut">
              <a:rPr lang="ru-RU" smtClean="0"/>
              <a:t>15.04.2009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8980B-80A5-4AC9-8F15-D7D0FD0AEE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&#65279;<?xml version="1.0" encoding="utf-8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CD0B08-7874-4091-A11F-B0CCB138CA98}" type="datetimeFigureOut">
              <a:rPr lang="ru-RU" smtClean="0"/>
              <a:t>15.04.2009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48980B-80A5-4AC9-8F15-D7D0FD0AEED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00001.jpeg" /><Relationship Id="rId3" Type="http://schemas.openxmlformats.org/officeDocument/2006/relationships/image" Target="../media/image00002.jpeg" /></Relationships>
</file>

<file path=ppt/slides/_rels/slide2.xml.rels>&#65279;<?xml version="1.0" encoding="utf-8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00003.jpe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0" y="9518904"/>
            <a:ext cx="6848856" cy="45720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6492240" y="0"/>
            <a:ext cx="365760" cy="18288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900" i="1" dirty="0" smtClean="0">
                <a:solidFill>
                  <a:srgbClr val="1F497D"/>
                </a:solidFill>
                <a:latin typeface="Calibri" pitchFamily="18" charset="0"/>
                <a:cs typeface="Calibri" pitchFamily="18" charset="0"/>
              </a:rPr>
              <a:t>1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6126480" y="0"/>
            <a:ext cx="365760" cy="18288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 algn="r"/>
            <a:r>
              <a:rPr lang="en-US" sz="900" i="1" dirty="0" smtClean="0">
                <a:solidFill>
                  <a:srgbClr val="1F497D"/>
                </a:solidFill>
                <a:latin typeface="Calibri" pitchFamily="18" charset="0"/>
                <a:cs typeface="Calibri" pitchFamily="18" charset="0"/>
              </a:rPr>
              <a:t>Page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91440" y="0"/>
            <a:ext cx="4754880" cy="27432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1600" b="1" dirty="0" smtClean="0">
                <a:solidFill>
                  <a:srgbClr val="366092"/>
                </a:solidFill>
                <a:latin typeface="Calibri" pitchFamily="18" charset="0"/>
                <a:cs typeface="Calibri" pitchFamily="18" charset="0"/>
              </a:rPr>
              <a:t>EDAX TEAM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0" y="457200"/>
            <a:ext cx="6858000" cy="365760"/>
          </a:xfrm>
          <a:prstGeom prst="rect">
            <a:avLst/>
          </a:prstGeom>
          <a:solidFill>
            <a:srgbClr val="548DD4"/>
          </a:solidFill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New Project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1463040" y="1005840"/>
            <a:ext cx="2651760" cy="274320"/>
          </a:xfrm>
          <a:prstGeom prst="rect">
            <a:avLst/>
          </a:prstGeom>
          <a:noFill/>
        </p:spPr>
        <p:txBody>
          <a:bodyPr lIns="0" tIns="0" rIns="0" bIns="0" wrap="none" rtlCol="0" anchor="b" anchorCtr="0">
            <a:noAutofit/>
          </a:bodyPr>
          <a:lstStyle/>
          <a:p>
            <a:pPr/>
            <a:r>
              <a:rPr lang="en-US" sz="11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01/16/2018  3:55:35 PM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0" y="1097280"/>
            <a:ext cx="640080" cy="182880"/>
          </a:xfrm>
          <a:prstGeom prst="rect">
            <a:avLst/>
          </a:prstGeom>
          <a:noFill/>
        </p:spPr>
        <p:txBody>
          <a:bodyPr lIns="0" tIns="0" rIns="0" bIns="0" wrap="none" rtlCol="0" anchor="b" anchorCtr="0">
            <a:noAutofit/>
          </a:bodyPr>
          <a:lstStyle/>
          <a:p>
            <a:pPr/>
            <a:r>
              <a:rPr lang="en-US" sz="11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Creation: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463040" y="822960"/>
            <a:ext cx="3474720" cy="274320"/>
          </a:xfrm>
          <a:prstGeom prst="rect">
            <a:avLst/>
          </a:prstGeom>
          <a:noFill/>
        </p:spPr>
        <p:txBody>
          <a:bodyPr lIns="0" tIns="0" rIns="0" bIns="0" wrap="none" rtlCol="0" anchor="b" anchorCtr="0">
            <a:noAutofit/>
          </a:bodyPr>
          <a:lstStyle/>
          <a:p>
            <a:pPr/>
            <a:r>
              <a:rPr lang="en-US" sz="11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AK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0" y="914400"/>
            <a:ext cx="548640" cy="182880"/>
          </a:xfrm>
          <a:prstGeom prst="rect">
            <a:avLst/>
          </a:prstGeom>
          <a:noFill/>
        </p:spPr>
        <p:txBody>
          <a:bodyPr lIns="0" tIns="0" rIns="0" bIns="0" wrap="none" rtlCol="0" anchor="b" anchorCtr="0">
            <a:noAutofit/>
          </a:bodyPr>
          <a:lstStyle/>
          <a:p>
            <a:pPr/>
            <a:r>
              <a:rPr lang="en-US" sz="11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Author: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463040" y="1371600"/>
            <a:ext cx="4297680" cy="27432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11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New Sample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5852160" y="1371600"/>
            <a:ext cx="1188720" cy="27432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1100" i="1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0" y="1371600"/>
            <a:ext cx="1280160" cy="27432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11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Sample Name: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0" y="1737360"/>
            <a:ext cx="5303520" cy="36576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1200" b="1" dirty="0" smtClean="0">
                <a:solidFill>
                  <a:srgbClr val="C00000"/>
                </a:solidFill>
                <a:latin typeface="Arial" pitchFamily="18" charset="0"/>
                <a:cs typeface="Arial" pitchFamily="18" charset="0"/>
              </a:rPr>
              <a:t>Area 1272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5394960" y="1737360"/>
            <a:ext cx="1645920" cy="36576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11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pic>
        <p:nvPicPr>
          <p:cNvPr id="19" name="Picture 20" descr="Picture 20 description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03120"/>
            <a:ext cx="3383280" cy="2468880"/>
          </a:xfrm>
          <a:prstGeom prst="rect">
            <a:avLst/>
          </a:prstGeom>
          <a:noFill/>
        </p:spPr>
      </p:pic>
      <p:sp>
        <p:nvSpPr>
          <p:cNvPr id="20" name="TextBox 20"/>
          <p:cNvSpPr txBox="1"/>
          <p:nvPr/>
        </p:nvSpPr>
        <p:spPr>
          <a:xfrm>
            <a:off x="0" y="4846320"/>
            <a:ext cx="7040880" cy="2468880"/>
          </a:xfrm>
          <a:prstGeom prst="rect">
            <a:avLst/>
          </a:prstGeom>
          <a:noFill/>
        </p:spPr>
        <p:txBody>
          <a:bodyPr lIns="0" tIns="0" rIns="0" bIns="0" wrap="squar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70C0"/>
                </a:solidFill>
                <a:latin typeface="Arial" pitchFamily="18" charset="0"/>
                <a:cs typeface="Arial" pitchFamily="18" charset="0"/>
              </a:rPr>
              <a:t>Notes:</a:t>
            </a:r>
          </a:p>
        </p:txBody>
      </p:sp>
      <p:pic>
        <p:nvPicPr>
          <p:cNvPr id="21" name="Picture 22" descr="Picture 22 description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7600" y="2103120"/>
            <a:ext cx="3383280" cy="24688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0" y="0"/>
            <a:ext cx="6848856" cy="45720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0" y="457200"/>
            <a:ext cx="6848856" cy="45720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0" y="914400"/>
            <a:ext cx="6848856" cy="576072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6492240" y="0"/>
            <a:ext cx="365760" cy="18288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900" i="1" dirty="0" smtClean="0">
                <a:solidFill>
                  <a:srgbClr val="1F497D"/>
                </a:solidFill>
                <a:latin typeface="Calibri" pitchFamily="18" charset="0"/>
                <a:cs typeface="Calibri" pitchFamily="18" charset="0"/>
              </a:rPr>
              <a:t>2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6126480" y="0"/>
            <a:ext cx="365760" cy="18288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 algn="r"/>
            <a:r>
              <a:rPr lang="en-US" sz="900" i="1" dirty="0" smtClean="0">
                <a:solidFill>
                  <a:srgbClr val="1F497D"/>
                </a:solidFill>
                <a:latin typeface="Calibri" pitchFamily="18" charset="0"/>
                <a:cs typeface="Calibri" pitchFamily="18" charset="0"/>
              </a:rPr>
              <a:t>Page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91440" y="0"/>
            <a:ext cx="4754880" cy="27432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1600" b="1" dirty="0" smtClean="0">
                <a:solidFill>
                  <a:srgbClr val="366092"/>
                </a:solidFill>
                <a:latin typeface="Calibri" pitchFamily="18" charset="0"/>
                <a:cs typeface="Calibri" pitchFamily="18" charset="0"/>
              </a:rPr>
              <a:t>EDAX TEAM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0" y="457200"/>
            <a:ext cx="7040880" cy="182880"/>
          </a:xfrm>
          <a:prstGeom prst="rect">
            <a:avLst/>
          </a:prstGeom>
          <a:solidFill>
            <a:srgbClr val="1F497D"/>
          </a:solidFill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1100" dirty="0" smtClean="0">
                <a:solidFill>
                  <a:srgbClr val="EEECE1"/>
                </a:solidFill>
                <a:latin typeface="Arial" pitchFamily="18" charset="0"/>
                <a:cs typeface="Arial" pitchFamily="18" charset="0"/>
              </a:rPr>
              <a:t>EDS Spot 1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82880" y="914400"/>
            <a:ext cx="7040880" cy="566928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530352" y="1097280"/>
            <a:ext cx="155448" cy="18288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/>
            <a:r>
              <a:rPr lang="en-US" sz="800" dirty="0" smtClean="0">
                <a:solidFill>
                  <a:srgbClr val="7F7F7F"/>
                </a:solidFill>
                <a:latin typeface="Arial" pitchFamily="18" charset="0"/>
                <a:cs typeface="Arial" pitchFamily="18" charset="0"/>
              </a:rPr>
              <a:t>18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691640" y="1097280"/>
            <a:ext cx="265176" cy="18288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/>
            <a:r>
              <a:rPr lang="en-US" sz="800" dirty="0" smtClean="0">
                <a:solidFill>
                  <a:srgbClr val="7F7F7F"/>
                </a:solidFill>
                <a:latin typeface="Arial" pitchFamily="18" charset="0"/>
                <a:cs typeface="Arial" pitchFamily="18" charset="0"/>
              </a:rPr>
              <a:t>1633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2971800" y="1097280"/>
            <a:ext cx="237744" cy="18288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/>
            <a:r>
              <a:rPr lang="en-US" sz="800" dirty="0" smtClean="0">
                <a:solidFill>
                  <a:srgbClr val="7F7F7F"/>
                </a:solidFill>
                <a:latin typeface="Arial" pitchFamily="18" charset="0"/>
                <a:cs typeface="Arial" pitchFamily="18" charset="0"/>
              </a:rPr>
              <a:t>34.4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4343400" y="1097280"/>
            <a:ext cx="155448" cy="18288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/>
            <a:r>
              <a:rPr lang="en-US" sz="800" dirty="0" smtClean="0">
                <a:solidFill>
                  <a:srgbClr val="7F7F7F"/>
                </a:solidFill>
                <a:latin typeface="Arial" pitchFamily="18" charset="0"/>
                <a:cs typeface="Arial" pitchFamily="18" charset="0"/>
              </a:rPr>
              <a:t>50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5806440" y="1097280"/>
            <a:ext cx="237744" cy="18288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/>
            <a:r>
              <a:rPr lang="en-US" sz="800" dirty="0" smtClean="0">
                <a:solidFill>
                  <a:srgbClr val="7F7F7F"/>
                </a:solidFill>
                <a:latin typeface="Arial" pitchFamily="18" charset="0"/>
                <a:cs typeface="Arial" pitchFamily="18" charset="0"/>
              </a:rPr>
              <a:t>7.68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6858000" y="1097280"/>
            <a:ext cx="292608" cy="18288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/>
            <a:r>
              <a:rPr lang="en-US" sz="800" dirty="0" smtClean="0">
                <a:solidFill>
                  <a:srgbClr val="7F7F7F"/>
                </a:solidFill>
                <a:latin typeface="Arial" pitchFamily="18" charset="0"/>
                <a:cs typeface="Arial" pitchFamily="18" charset="0"/>
              </a:rPr>
              <a:t>123.3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6126480" y="1097280"/>
            <a:ext cx="731520" cy="18288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r"/>
            <a:r>
              <a:rPr lang="en-US" sz="800" dirty="0" smtClean="0">
                <a:solidFill>
                  <a:srgbClr val="7F7F7F"/>
                </a:solidFill>
                <a:latin typeface="Arial" pitchFamily="18" charset="0"/>
                <a:cs typeface="Arial" pitchFamily="18" charset="0"/>
              </a:rPr>
              <a:t>Resolution:(eV)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5056632" y="1097280"/>
            <a:ext cx="704088" cy="18288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r"/>
            <a:r>
              <a:rPr lang="en-US" sz="800" dirty="0" smtClean="0">
                <a:solidFill>
                  <a:srgbClr val="7F7F7F"/>
                </a:solidFill>
                <a:latin typeface="Arial" pitchFamily="18" charset="0"/>
                <a:cs typeface="Arial" pitchFamily="18" charset="0"/>
              </a:rPr>
              <a:t>Amp Time(µs):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3675888" y="1097280"/>
            <a:ext cx="621792" cy="18288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r"/>
            <a:r>
              <a:rPr lang="en-US" sz="800" dirty="0" smtClean="0">
                <a:solidFill>
                  <a:srgbClr val="7F7F7F"/>
                </a:solidFill>
                <a:latin typeface="Arial" pitchFamily="18" charset="0"/>
                <a:cs typeface="Arial" pitchFamily="18" charset="0"/>
              </a:rPr>
              <a:t>Live Time(s):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2523744" y="1097280"/>
            <a:ext cx="402336" cy="18288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r"/>
            <a:r>
              <a:rPr lang="en-US" sz="800" dirty="0" smtClean="0">
                <a:solidFill>
                  <a:srgbClr val="7F7F7F"/>
                </a:solidFill>
                <a:latin typeface="Arial" pitchFamily="18" charset="0"/>
                <a:cs typeface="Arial" pitchFamily="18" charset="0"/>
              </a:rPr>
              <a:t>Takeoff: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1335024" y="1097280"/>
            <a:ext cx="265176" cy="18288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r"/>
            <a:r>
              <a:rPr lang="en-US" sz="800" dirty="0" smtClean="0">
                <a:solidFill>
                  <a:srgbClr val="7F7F7F"/>
                </a:solidFill>
                <a:latin typeface="Arial" pitchFamily="18" charset="0"/>
                <a:cs typeface="Arial" pitchFamily="18" charset="0"/>
              </a:rPr>
              <a:t>Mag: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274320" y="1097280"/>
            <a:ext cx="182880" cy="18288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/>
            <a:r>
              <a:rPr lang="en-US" sz="800" dirty="0" smtClean="0">
                <a:solidFill>
                  <a:srgbClr val="7F7F7F"/>
                </a:solidFill>
                <a:latin typeface="Arial" pitchFamily="18" charset="0"/>
                <a:cs typeface="Arial" pitchFamily="18" charset="0"/>
              </a:rPr>
              <a:t>kV:</a:t>
            </a:r>
          </a:p>
        </p:txBody>
      </p:sp>
      <p:sp>
        <p:nvSpPr>
          <p:cNvPr id="25" name="TextBox 25"/>
          <p:cNvSpPr txBox="1"/>
          <p:nvPr/>
        </p:nvSpPr>
        <p:spPr>
          <a:xfrm>
            <a:off x="731520" y="1371600"/>
            <a:ext cx="5943600" cy="18288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900" b="1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EDS Spot 1</a:t>
            </a:r>
          </a:p>
        </p:txBody>
      </p:sp>
      <p:pic>
        <p:nvPicPr>
          <p:cNvPr id="26" name="Picture 27" descr="Picture 27 description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520" y="1554480"/>
            <a:ext cx="5943600" cy="2468880"/>
          </a:xfrm>
          <a:prstGeom prst="rect">
            <a:avLst/>
          </a:prstGeom>
          <a:noFill/>
        </p:spPr>
      </p:pic>
      <p:sp>
        <p:nvSpPr>
          <p:cNvPr id="27" name="TextBox 27"/>
          <p:cNvSpPr txBox="1"/>
          <p:nvPr/>
        </p:nvSpPr>
        <p:spPr>
          <a:xfrm>
            <a:off x="457200" y="4572000"/>
            <a:ext cx="6400800" cy="210312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28" name="TextBox 28"/>
          <p:cNvSpPr txBox="1"/>
          <p:nvPr/>
        </p:nvSpPr>
        <p:spPr>
          <a:xfrm>
            <a:off x="365760" y="4297680"/>
            <a:ext cx="6583680" cy="18288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 algn="ctr"/>
            <a:r>
              <a:rPr lang="en-US" sz="1000" b="1" u="sng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eZAF Smart Quant Results</a:t>
            </a:r>
          </a:p>
        </p:txBody>
      </p:sp>
      <p:sp>
        <p:nvSpPr>
          <p:cNvPr id="31" name="TextBox 31"/>
          <p:cNvSpPr txBox="1"/>
          <p:nvPr/>
        </p:nvSpPr>
        <p:spPr>
          <a:xfrm>
            <a:off x="457200" y="4572000"/>
            <a:ext cx="6400800" cy="457200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32" name="TextBox 32"/>
          <p:cNvSpPr txBox="1"/>
          <p:nvPr/>
        </p:nvSpPr>
        <p:spPr>
          <a:xfrm>
            <a:off x="457200" y="5029200"/>
            <a:ext cx="6400800" cy="274320"/>
          </a:xfrm>
          <a:prstGeom prst="rect">
            <a:avLst/>
          </a:prstGeom>
          <a:solidFill>
            <a:srgbClr val="DBE5F1"/>
          </a:solidFill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33" name="TextBox 33"/>
          <p:cNvSpPr txBox="1"/>
          <p:nvPr/>
        </p:nvSpPr>
        <p:spPr>
          <a:xfrm>
            <a:off x="457200" y="5303520"/>
            <a:ext cx="6400800" cy="274320"/>
          </a:xfrm>
          <a:prstGeom prst="rect">
            <a:avLst/>
          </a:prstGeom>
          <a:solidFill>
            <a:srgbClr val="95B3D7"/>
          </a:solidFill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34" name="TextBox 34"/>
          <p:cNvSpPr txBox="1"/>
          <p:nvPr/>
        </p:nvSpPr>
        <p:spPr>
          <a:xfrm>
            <a:off x="457200" y="5577840"/>
            <a:ext cx="6400800" cy="274320"/>
          </a:xfrm>
          <a:prstGeom prst="rect">
            <a:avLst/>
          </a:prstGeom>
          <a:solidFill>
            <a:srgbClr val="DBE5F1"/>
          </a:solidFill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35" name="TextBox 35"/>
          <p:cNvSpPr txBox="1"/>
          <p:nvPr/>
        </p:nvSpPr>
        <p:spPr>
          <a:xfrm>
            <a:off x="457200" y="5852160"/>
            <a:ext cx="6400800" cy="274320"/>
          </a:xfrm>
          <a:prstGeom prst="rect">
            <a:avLst/>
          </a:prstGeom>
          <a:solidFill>
            <a:srgbClr val="95B3D7"/>
          </a:solidFill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36" name="TextBox 36"/>
          <p:cNvSpPr txBox="1"/>
          <p:nvPr/>
        </p:nvSpPr>
        <p:spPr>
          <a:xfrm>
            <a:off x="457200" y="6126480"/>
            <a:ext cx="6400800" cy="274320"/>
          </a:xfrm>
          <a:prstGeom prst="rect">
            <a:avLst/>
          </a:prstGeom>
          <a:solidFill>
            <a:srgbClr val="DBE5F1"/>
          </a:solidFill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37" name="TextBox 37"/>
          <p:cNvSpPr txBox="1"/>
          <p:nvPr/>
        </p:nvSpPr>
        <p:spPr>
          <a:xfrm>
            <a:off x="457200" y="6400800"/>
            <a:ext cx="6400800" cy="274320"/>
          </a:xfrm>
          <a:prstGeom prst="rect">
            <a:avLst/>
          </a:prstGeom>
          <a:solidFill>
            <a:srgbClr val="95B3D7"/>
          </a:solidFill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38" name="TextBox 38"/>
          <p:cNvSpPr txBox="1"/>
          <p:nvPr/>
        </p:nvSpPr>
        <p:spPr>
          <a:xfrm>
            <a:off x="457200" y="4572000"/>
            <a:ext cx="640080" cy="457200"/>
          </a:xfrm>
          <a:prstGeom prst="rect">
            <a:avLst/>
          </a:prstGeom>
          <a:noFill/>
        </p:spPr>
        <p:txBody>
          <a:bodyPr lIns="0" tIns="0" rIns="0" bIns="0" wrap="square" rtlCol="0" anchor="b" anchorCtr="0">
            <a:noAutofit/>
          </a:bodyPr>
          <a:lstStyle/>
          <a:p>
            <a:pPr algn="ctr"/>
            <a:r>
              <a:rPr lang="en-US" sz="1000" dirty="0" smtClean="0">
                <a:solidFill>
                  <a:srgbClr val="1F497D"/>
                </a:solidFill>
                <a:latin typeface="Arial" pitchFamily="18" charset="0"/>
                <a:cs typeface="Arial" pitchFamily="18" charset="0"/>
              </a:rPr>
              <a:t>Element</a:t>
            </a:r>
          </a:p>
        </p:txBody>
      </p:sp>
      <p:sp>
        <p:nvSpPr>
          <p:cNvPr id="39" name="TextBox 39"/>
          <p:cNvSpPr txBox="1"/>
          <p:nvPr/>
        </p:nvSpPr>
        <p:spPr>
          <a:xfrm>
            <a:off x="1097280" y="4572000"/>
            <a:ext cx="640080" cy="457200"/>
          </a:xfrm>
          <a:prstGeom prst="rect">
            <a:avLst/>
          </a:prstGeom>
          <a:noFill/>
        </p:spPr>
        <p:txBody>
          <a:bodyPr lIns="0" tIns="0" rIns="0" bIns="0" wrap="square" rtlCol="0" anchor="b" anchorCtr="0">
            <a:noAutofit/>
          </a:bodyPr>
          <a:lstStyle/>
          <a:p>
            <a:pPr algn="ctr"/>
            <a:r>
              <a:rPr lang="en-US" sz="1000" dirty="0" smtClean="0">
                <a:solidFill>
                  <a:srgbClr val="1F497D"/>
                </a:solidFill>
                <a:latin typeface="Arial" pitchFamily="18" charset="0"/>
                <a:cs typeface="Arial" pitchFamily="18" charset="0"/>
              </a:rPr>
              <a:t>Weight %</a:t>
            </a:r>
          </a:p>
        </p:txBody>
      </p:sp>
      <p:sp>
        <p:nvSpPr>
          <p:cNvPr id="40" name="TextBox 40"/>
          <p:cNvSpPr txBox="1"/>
          <p:nvPr/>
        </p:nvSpPr>
        <p:spPr>
          <a:xfrm>
            <a:off x="1737360" y="4572000"/>
            <a:ext cx="640080" cy="457200"/>
          </a:xfrm>
          <a:prstGeom prst="rect">
            <a:avLst/>
          </a:prstGeom>
          <a:noFill/>
        </p:spPr>
        <p:txBody>
          <a:bodyPr lIns="0" tIns="0" rIns="0" bIns="0" wrap="square" rtlCol="0" anchor="b" anchorCtr="0">
            <a:noAutofit/>
          </a:bodyPr>
          <a:lstStyle/>
          <a:p>
            <a:pPr algn="ctr"/>
            <a:r>
              <a:rPr lang="en-US" sz="1000" dirty="0" smtClean="0">
                <a:solidFill>
                  <a:srgbClr val="1F497D"/>
                </a:solidFill>
                <a:latin typeface="Arial" pitchFamily="18" charset="0"/>
                <a:cs typeface="Arial" pitchFamily="18" charset="0"/>
              </a:rPr>
              <a:t>Atomic %</a:t>
            </a:r>
          </a:p>
        </p:txBody>
      </p:sp>
      <p:sp>
        <p:nvSpPr>
          <p:cNvPr id="41" name="TextBox 41"/>
          <p:cNvSpPr txBox="1"/>
          <p:nvPr/>
        </p:nvSpPr>
        <p:spPr>
          <a:xfrm>
            <a:off x="2377440" y="4572000"/>
            <a:ext cx="640080" cy="457200"/>
          </a:xfrm>
          <a:prstGeom prst="rect">
            <a:avLst/>
          </a:prstGeom>
          <a:noFill/>
        </p:spPr>
        <p:txBody>
          <a:bodyPr lIns="0" tIns="0" rIns="0" bIns="0" wrap="square" rtlCol="0" anchor="b" anchorCtr="0">
            <a:noAutofit/>
          </a:bodyPr>
          <a:lstStyle/>
          <a:p>
            <a:pPr algn="ctr"/>
            <a:r>
              <a:rPr lang="en-US" sz="1000" dirty="0" smtClean="0">
                <a:solidFill>
                  <a:srgbClr val="1F497D"/>
                </a:solidFill>
                <a:latin typeface="Arial" pitchFamily="18" charset="0"/>
                <a:cs typeface="Arial" pitchFamily="18" charset="0"/>
              </a:rPr>
              <a:t>Net Int.</a:t>
            </a:r>
          </a:p>
        </p:txBody>
      </p:sp>
      <p:sp>
        <p:nvSpPr>
          <p:cNvPr id="42" name="TextBox 42"/>
          <p:cNvSpPr txBox="1"/>
          <p:nvPr/>
        </p:nvSpPr>
        <p:spPr>
          <a:xfrm>
            <a:off x="3017520" y="4572000"/>
            <a:ext cx="640080" cy="457200"/>
          </a:xfrm>
          <a:prstGeom prst="rect">
            <a:avLst/>
          </a:prstGeom>
          <a:noFill/>
        </p:spPr>
        <p:txBody>
          <a:bodyPr lIns="0" tIns="0" rIns="0" bIns="0" wrap="square" rtlCol="0" anchor="b" anchorCtr="0">
            <a:noAutofit/>
          </a:bodyPr>
          <a:lstStyle/>
          <a:p>
            <a:pPr algn="ctr"/>
            <a:r>
              <a:rPr lang="en-US" sz="1000" dirty="0" smtClean="0">
                <a:solidFill>
                  <a:srgbClr val="1F497D"/>
                </a:solidFill>
                <a:latin typeface="Arial" pitchFamily="18" charset="0"/>
                <a:cs typeface="Arial" pitchFamily="18" charset="0"/>
              </a:rPr>
              <a:t>Error %</a:t>
            </a:r>
          </a:p>
        </p:txBody>
      </p:sp>
      <p:sp>
        <p:nvSpPr>
          <p:cNvPr id="43" name="TextBox 43"/>
          <p:cNvSpPr txBox="1"/>
          <p:nvPr/>
        </p:nvSpPr>
        <p:spPr>
          <a:xfrm>
            <a:off x="3657600" y="4572000"/>
            <a:ext cx="640080" cy="457200"/>
          </a:xfrm>
          <a:prstGeom prst="rect">
            <a:avLst/>
          </a:prstGeom>
          <a:noFill/>
        </p:spPr>
        <p:txBody>
          <a:bodyPr lIns="0" tIns="0" rIns="0" bIns="0" wrap="square" rtlCol="0" anchor="b" anchorCtr="0">
            <a:noAutofit/>
          </a:bodyPr>
          <a:lstStyle/>
          <a:p>
            <a:pPr algn="ctr"/>
            <a:r>
              <a:rPr lang="en-US" sz="1000" dirty="0" smtClean="0">
                <a:solidFill>
                  <a:srgbClr val="1F497D"/>
                </a:solidFill>
                <a:latin typeface="Arial" pitchFamily="18" charset="0"/>
                <a:cs typeface="Arial" pitchFamily="18" charset="0"/>
              </a:rPr>
              <a:t>Kratio</a:t>
            </a:r>
          </a:p>
        </p:txBody>
      </p:sp>
      <p:sp>
        <p:nvSpPr>
          <p:cNvPr id="44" name="TextBox 44"/>
          <p:cNvSpPr txBox="1"/>
          <p:nvPr/>
        </p:nvSpPr>
        <p:spPr>
          <a:xfrm>
            <a:off x="4297680" y="4572000"/>
            <a:ext cx="640080" cy="457200"/>
          </a:xfrm>
          <a:prstGeom prst="rect">
            <a:avLst/>
          </a:prstGeom>
          <a:noFill/>
        </p:spPr>
        <p:txBody>
          <a:bodyPr lIns="0" tIns="0" rIns="0" bIns="0" wrap="none" rtlCol="0" anchor="b" anchorCtr="0">
            <a:noAutofit/>
          </a:bodyPr>
          <a:lstStyle/>
          <a:p>
            <a:pPr algn="ctr"/>
            <a:r>
              <a:rPr lang="en-US" sz="1000" dirty="0" smtClean="0">
                <a:solidFill>
                  <a:srgbClr val="1F497D"/>
                </a:solidFill>
                <a:latin typeface="Arial" pitchFamily="18" charset="0"/>
                <a:cs typeface="Arial" pitchFamily="18" charset="0"/>
              </a:rPr>
              <a:t>Z</a:t>
            </a:r>
          </a:p>
        </p:txBody>
      </p:sp>
      <p:sp>
        <p:nvSpPr>
          <p:cNvPr id="45" name="TextBox 45"/>
          <p:cNvSpPr txBox="1"/>
          <p:nvPr/>
        </p:nvSpPr>
        <p:spPr>
          <a:xfrm>
            <a:off x="4937760" y="4572000"/>
            <a:ext cx="640080" cy="457200"/>
          </a:xfrm>
          <a:prstGeom prst="rect">
            <a:avLst/>
          </a:prstGeom>
          <a:noFill/>
        </p:spPr>
        <p:txBody>
          <a:bodyPr lIns="0" tIns="0" rIns="0" bIns="0" wrap="none" rtlCol="0" anchor="b" anchorCtr="0">
            <a:noAutofit/>
          </a:bodyPr>
          <a:lstStyle/>
          <a:p>
            <a:pPr algn="ctr"/>
            <a:r>
              <a:rPr lang="en-US" sz="1000" dirty="0" smtClean="0">
                <a:solidFill>
                  <a:srgbClr val="1F497D"/>
                </a:solidFill>
                <a:latin typeface="Arial" pitchFamily="18" charset="0"/>
                <a:cs typeface="Arial" pitchFamily="18" charset="0"/>
              </a:rPr>
              <a:t>R</a:t>
            </a:r>
          </a:p>
        </p:txBody>
      </p:sp>
      <p:sp>
        <p:nvSpPr>
          <p:cNvPr id="46" name="TextBox 46"/>
          <p:cNvSpPr txBox="1"/>
          <p:nvPr/>
        </p:nvSpPr>
        <p:spPr>
          <a:xfrm>
            <a:off x="5577840" y="4572000"/>
            <a:ext cx="640080" cy="457200"/>
          </a:xfrm>
          <a:prstGeom prst="rect">
            <a:avLst/>
          </a:prstGeom>
          <a:noFill/>
        </p:spPr>
        <p:txBody>
          <a:bodyPr lIns="0" tIns="0" rIns="0" bIns="0" wrap="none" rtlCol="0" anchor="b" anchorCtr="0">
            <a:noAutofit/>
          </a:bodyPr>
          <a:lstStyle/>
          <a:p>
            <a:pPr algn="ctr"/>
            <a:r>
              <a:rPr lang="en-US" sz="1000" dirty="0" smtClean="0">
                <a:solidFill>
                  <a:srgbClr val="1F497D"/>
                </a:solidFill>
                <a:latin typeface="Arial" pitchFamily="18" charset="0"/>
                <a:cs typeface="Arial" pitchFamily="18" charset="0"/>
              </a:rPr>
              <a:t>A</a:t>
            </a:r>
          </a:p>
        </p:txBody>
      </p:sp>
      <p:sp>
        <p:nvSpPr>
          <p:cNvPr id="47" name="TextBox 47"/>
          <p:cNvSpPr txBox="1"/>
          <p:nvPr/>
        </p:nvSpPr>
        <p:spPr>
          <a:xfrm>
            <a:off x="6217920" y="4572000"/>
            <a:ext cx="640080" cy="457200"/>
          </a:xfrm>
          <a:prstGeom prst="rect">
            <a:avLst/>
          </a:prstGeom>
          <a:noFill/>
        </p:spPr>
        <p:txBody>
          <a:bodyPr lIns="0" tIns="0" rIns="0" bIns="0" wrap="none" rtlCol="0" anchor="b" anchorCtr="0">
            <a:noAutofit/>
          </a:bodyPr>
          <a:lstStyle/>
          <a:p>
            <a:pPr algn="ctr"/>
            <a:r>
              <a:rPr lang="en-US" sz="1000" dirty="0" smtClean="0">
                <a:solidFill>
                  <a:srgbClr val="1F497D"/>
                </a:solidFill>
                <a:latin typeface="Arial" pitchFamily="18" charset="0"/>
                <a:cs typeface="Arial" pitchFamily="18" charset="0"/>
              </a:rPr>
              <a:t>F</a:t>
            </a:r>
          </a:p>
        </p:txBody>
      </p:sp>
      <p:sp>
        <p:nvSpPr>
          <p:cNvPr id="48" name="TextBox 48"/>
          <p:cNvSpPr txBox="1"/>
          <p:nvPr/>
        </p:nvSpPr>
        <p:spPr>
          <a:xfrm>
            <a:off x="457200" y="502920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O K</a:t>
            </a:r>
          </a:p>
        </p:txBody>
      </p:sp>
      <p:sp>
        <p:nvSpPr>
          <p:cNvPr id="49" name="TextBox 49"/>
          <p:cNvSpPr txBox="1"/>
          <p:nvPr/>
        </p:nvSpPr>
        <p:spPr>
          <a:xfrm>
            <a:off x="1097280" y="502920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39.03</a:t>
            </a:r>
          </a:p>
        </p:txBody>
      </p:sp>
      <p:sp>
        <p:nvSpPr>
          <p:cNvPr id="50" name="TextBox 50"/>
          <p:cNvSpPr txBox="1"/>
          <p:nvPr/>
        </p:nvSpPr>
        <p:spPr>
          <a:xfrm>
            <a:off x="1737360" y="502920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57.88</a:t>
            </a:r>
          </a:p>
        </p:txBody>
      </p:sp>
      <p:sp>
        <p:nvSpPr>
          <p:cNvPr id="51" name="TextBox 51"/>
          <p:cNvSpPr txBox="1"/>
          <p:nvPr/>
        </p:nvSpPr>
        <p:spPr>
          <a:xfrm>
            <a:off x="2377440" y="502920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104.81</a:t>
            </a:r>
          </a:p>
        </p:txBody>
      </p:sp>
      <p:sp>
        <p:nvSpPr>
          <p:cNvPr id="52" name="TextBox 52"/>
          <p:cNvSpPr txBox="1"/>
          <p:nvPr/>
        </p:nvSpPr>
        <p:spPr>
          <a:xfrm>
            <a:off x="3017520" y="502920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7.91</a:t>
            </a:r>
          </a:p>
        </p:txBody>
      </p:sp>
      <p:sp>
        <p:nvSpPr>
          <p:cNvPr id="53" name="TextBox 53"/>
          <p:cNvSpPr txBox="1"/>
          <p:nvPr/>
        </p:nvSpPr>
        <p:spPr>
          <a:xfrm>
            <a:off x="3566160" y="5029200"/>
            <a:ext cx="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0.1988</a:t>
            </a:r>
          </a:p>
        </p:txBody>
      </p:sp>
      <p:sp>
        <p:nvSpPr>
          <p:cNvPr id="54" name="TextBox 54"/>
          <p:cNvSpPr txBox="1"/>
          <p:nvPr/>
        </p:nvSpPr>
        <p:spPr>
          <a:xfrm>
            <a:off x="3657600" y="5029200"/>
            <a:ext cx="640080" cy="274320"/>
          </a:xfrm>
          <a:prstGeom prst="rect">
            <a:avLst/>
          </a:prstGeom>
          <a:noFill/>
        </p:spPr>
        <p:txBody>
          <a:bodyPr lIns="0" tIns="0" rIns="0" bIns="0" wrap="squar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0.1988</a:t>
            </a:r>
          </a:p>
        </p:txBody>
      </p:sp>
      <p:sp>
        <p:nvSpPr>
          <p:cNvPr id="55" name="TextBox 55"/>
          <p:cNvSpPr txBox="1"/>
          <p:nvPr/>
        </p:nvSpPr>
        <p:spPr>
          <a:xfrm>
            <a:off x="4297680" y="502920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1.0971</a:t>
            </a:r>
          </a:p>
        </p:txBody>
      </p:sp>
      <p:sp>
        <p:nvSpPr>
          <p:cNvPr id="56" name="TextBox 56"/>
          <p:cNvSpPr txBox="1"/>
          <p:nvPr/>
        </p:nvSpPr>
        <p:spPr>
          <a:xfrm>
            <a:off x="4937760" y="502920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0.9507</a:t>
            </a:r>
          </a:p>
        </p:txBody>
      </p:sp>
      <p:sp>
        <p:nvSpPr>
          <p:cNvPr id="57" name="TextBox 57"/>
          <p:cNvSpPr txBox="1"/>
          <p:nvPr/>
        </p:nvSpPr>
        <p:spPr>
          <a:xfrm>
            <a:off x="5577840" y="502920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0.4641</a:t>
            </a:r>
          </a:p>
        </p:txBody>
      </p:sp>
      <p:sp>
        <p:nvSpPr>
          <p:cNvPr id="58" name="TextBox 58"/>
          <p:cNvSpPr txBox="1"/>
          <p:nvPr/>
        </p:nvSpPr>
        <p:spPr>
          <a:xfrm>
            <a:off x="6217920" y="502920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1.0000</a:t>
            </a:r>
          </a:p>
        </p:txBody>
      </p:sp>
      <p:sp>
        <p:nvSpPr>
          <p:cNvPr id="59" name="TextBox 59"/>
          <p:cNvSpPr txBox="1"/>
          <p:nvPr/>
        </p:nvSpPr>
        <p:spPr>
          <a:xfrm>
            <a:off x="457200" y="530352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MgK</a:t>
            </a:r>
          </a:p>
        </p:txBody>
      </p:sp>
      <p:sp>
        <p:nvSpPr>
          <p:cNvPr id="60" name="TextBox 60"/>
          <p:cNvSpPr txBox="1"/>
          <p:nvPr/>
        </p:nvSpPr>
        <p:spPr>
          <a:xfrm>
            <a:off x="1097280" y="530352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8.95</a:t>
            </a:r>
          </a:p>
        </p:txBody>
      </p:sp>
      <p:sp>
        <p:nvSpPr>
          <p:cNvPr id="61" name="TextBox 61"/>
          <p:cNvSpPr txBox="1"/>
          <p:nvPr/>
        </p:nvSpPr>
        <p:spPr>
          <a:xfrm>
            <a:off x="1737360" y="530352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8.74</a:t>
            </a:r>
          </a:p>
        </p:txBody>
      </p:sp>
      <p:sp>
        <p:nvSpPr>
          <p:cNvPr id="62" name="TextBox 62"/>
          <p:cNvSpPr txBox="1"/>
          <p:nvPr/>
        </p:nvSpPr>
        <p:spPr>
          <a:xfrm>
            <a:off x="2377440" y="530352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37.58</a:t>
            </a:r>
          </a:p>
        </p:txBody>
      </p:sp>
      <p:sp>
        <p:nvSpPr>
          <p:cNvPr id="63" name="TextBox 63"/>
          <p:cNvSpPr txBox="1"/>
          <p:nvPr/>
        </p:nvSpPr>
        <p:spPr>
          <a:xfrm>
            <a:off x="3017520" y="530352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9.75</a:t>
            </a:r>
          </a:p>
        </p:txBody>
      </p:sp>
      <p:sp>
        <p:nvSpPr>
          <p:cNvPr id="64" name="TextBox 64"/>
          <p:cNvSpPr txBox="1"/>
          <p:nvPr/>
        </p:nvSpPr>
        <p:spPr>
          <a:xfrm>
            <a:off x="3566160" y="5303520"/>
            <a:ext cx="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0.0422</a:t>
            </a:r>
          </a:p>
        </p:txBody>
      </p:sp>
      <p:sp>
        <p:nvSpPr>
          <p:cNvPr id="65" name="TextBox 65"/>
          <p:cNvSpPr txBox="1"/>
          <p:nvPr/>
        </p:nvSpPr>
        <p:spPr>
          <a:xfrm>
            <a:off x="3657600" y="5303520"/>
            <a:ext cx="640080" cy="274320"/>
          </a:xfrm>
          <a:prstGeom prst="rect">
            <a:avLst/>
          </a:prstGeom>
          <a:noFill/>
        </p:spPr>
        <p:txBody>
          <a:bodyPr lIns="0" tIns="0" rIns="0" bIns="0" wrap="squar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0.0422</a:t>
            </a:r>
          </a:p>
        </p:txBody>
      </p:sp>
      <p:sp>
        <p:nvSpPr>
          <p:cNvPr id="66" name="TextBox 66"/>
          <p:cNvSpPr txBox="1"/>
          <p:nvPr/>
        </p:nvSpPr>
        <p:spPr>
          <a:xfrm>
            <a:off x="4297680" y="530352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1.0140</a:t>
            </a:r>
          </a:p>
        </p:txBody>
      </p:sp>
      <p:sp>
        <p:nvSpPr>
          <p:cNvPr id="67" name="TextBox 67"/>
          <p:cNvSpPr txBox="1"/>
          <p:nvPr/>
        </p:nvSpPr>
        <p:spPr>
          <a:xfrm>
            <a:off x="4937760" y="530352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0.9864</a:t>
            </a:r>
          </a:p>
        </p:txBody>
      </p:sp>
      <p:sp>
        <p:nvSpPr>
          <p:cNvPr id="68" name="TextBox 68"/>
          <p:cNvSpPr txBox="1"/>
          <p:nvPr/>
        </p:nvSpPr>
        <p:spPr>
          <a:xfrm>
            <a:off x="5577840" y="530352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0.4622</a:t>
            </a:r>
          </a:p>
        </p:txBody>
      </p:sp>
      <p:sp>
        <p:nvSpPr>
          <p:cNvPr id="69" name="TextBox 69"/>
          <p:cNvSpPr txBox="1"/>
          <p:nvPr/>
        </p:nvSpPr>
        <p:spPr>
          <a:xfrm>
            <a:off x="6217920" y="530352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1.0058</a:t>
            </a:r>
          </a:p>
        </p:txBody>
      </p:sp>
      <p:sp>
        <p:nvSpPr>
          <p:cNvPr id="70" name="TextBox 70"/>
          <p:cNvSpPr txBox="1"/>
          <p:nvPr/>
        </p:nvSpPr>
        <p:spPr>
          <a:xfrm>
            <a:off x="457200" y="557784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AlK</a:t>
            </a:r>
          </a:p>
        </p:txBody>
      </p:sp>
      <p:sp>
        <p:nvSpPr>
          <p:cNvPr id="71" name="TextBox 71"/>
          <p:cNvSpPr txBox="1"/>
          <p:nvPr/>
        </p:nvSpPr>
        <p:spPr>
          <a:xfrm>
            <a:off x="1097280" y="557784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12.14</a:t>
            </a:r>
          </a:p>
        </p:txBody>
      </p:sp>
      <p:sp>
        <p:nvSpPr>
          <p:cNvPr id="72" name="TextBox 72"/>
          <p:cNvSpPr txBox="1"/>
          <p:nvPr/>
        </p:nvSpPr>
        <p:spPr>
          <a:xfrm>
            <a:off x="1737360" y="557784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10.67</a:t>
            </a:r>
          </a:p>
        </p:txBody>
      </p:sp>
      <p:sp>
        <p:nvSpPr>
          <p:cNvPr id="73" name="TextBox 73"/>
          <p:cNvSpPr txBox="1"/>
          <p:nvPr/>
        </p:nvSpPr>
        <p:spPr>
          <a:xfrm>
            <a:off x="2377440" y="557784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57.07</a:t>
            </a:r>
          </a:p>
        </p:txBody>
      </p:sp>
      <p:sp>
        <p:nvSpPr>
          <p:cNvPr id="74" name="TextBox 74"/>
          <p:cNvSpPr txBox="1"/>
          <p:nvPr/>
        </p:nvSpPr>
        <p:spPr>
          <a:xfrm>
            <a:off x="3017520" y="557784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8.66</a:t>
            </a:r>
          </a:p>
        </p:txBody>
      </p:sp>
      <p:sp>
        <p:nvSpPr>
          <p:cNvPr id="75" name="TextBox 75"/>
          <p:cNvSpPr txBox="1"/>
          <p:nvPr/>
        </p:nvSpPr>
        <p:spPr>
          <a:xfrm>
            <a:off x="3566160" y="5577840"/>
            <a:ext cx="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0.0645</a:t>
            </a:r>
          </a:p>
        </p:txBody>
      </p:sp>
      <p:sp>
        <p:nvSpPr>
          <p:cNvPr id="76" name="TextBox 76"/>
          <p:cNvSpPr txBox="1"/>
          <p:nvPr/>
        </p:nvSpPr>
        <p:spPr>
          <a:xfrm>
            <a:off x="3657600" y="5577840"/>
            <a:ext cx="640080" cy="274320"/>
          </a:xfrm>
          <a:prstGeom prst="rect">
            <a:avLst/>
          </a:prstGeom>
          <a:noFill/>
        </p:spPr>
        <p:txBody>
          <a:bodyPr lIns="0" tIns="0" rIns="0" bIns="0" wrap="squar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0.0645</a:t>
            </a:r>
          </a:p>
        </p:txBody>
      </p:sp>
      <p:sp>
        <p:nvSpPr>
          <p:cNvPr id="77" name="TextBox 77"/>
          <p:cNvSpPr txBox="1"/>
          <p:nvPr/>
        </p:nvSpPr>
        <p:spPr>
          <a:xfrm>
            <a:off x="4297680" y="557784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0.9765</a:t>
            </a:r>
          </a:p>
        </p:txBody>
      </p:sp>
      <p:sp>
        <p:nvSpPr>
          <p:cNvPr id="78" name="TextBox 78"/>
          <p:cNvSpPr txBox="1"/>
          <p:nvPr/>
        </p:nvSpPr>
        <p:spPr>
          <a:xfrm>
            <a:off x="4937760" y="557784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0.9940</a:t>
            </a:r>
          </a:p>
        </p:txBody>
      </p:sp>
      <p:sp>
        <p:nvSpPr>
          <p:cNvPr id="79" name="TextBox 79"/>
          <p:cNvSpPr txBox="1"/>
          <p:nvPr/>
        </p:nvSpPr>
        <p:spPr>
          <a:xfrm>
            <a:off x="5577840" y="557784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0.5412</a:t>
            </a:r>
          </a:p>
        </p:txBody>
      </p:sp>
      <p:sp>
        <p:nvSpPr>
          <p:cNvPr id="80" name="TextBox 80"/>
          <p:cNvSpPr txBox="1"/>
          <p:nvPr/>
        </p:nvSpPr>
        <p:spPr>
          <a:xfrm>
            <a:off x="6217920" y="557784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1.0064</a:t>
            </a:r>
          </a:p>
        </p:txBody>
      </p:sp>
      <p:sp>
        <p:nvSpPr>
          <p:cNvPr id="81" name="TextBox 81"/>
          <p:cNvSpPr txBox="1"/>
          <p:nvPr/>
        </p:nvSpPr>
        <p:spPr>
          <a:xfrm>
            <a:off x="457200" y="585216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SiK</a:t>
            </a:r>
          </a:p>
        </p:txBody>
      </p:sp>
      <p:sp>
        <p:nvSpPr>
          <p:cNvPr id="82" name="TextBox 82"/>
          <p:cNvSpPr txBox="1"/>
          <p:nvPr/>
        </p:nvSpPr>
        <p:spPr>
          <a:xfrm>
            <a:off x="1097280" y="585216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12.97</a:t>
            </a:r>
          </a:p>
        </p:txBody>
      </p:sp>
      <p:sp>
        <p:nvSpPr>
          <p:cNvPr id="83" name="TextBox 83"/>
          <p:cNvSpPr txBox="1"/>
          <p:nvPr/>
        </p:nvSpPr>
        <p:spPr>
          <a:xfrm>
            <a:off x="1737360" y="585216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10.96</a:t>
            </a:r>
          </a:p>
        </p:txBody>
      </p:sp>
      <p:sp>
        <p:nvSpPr>
          <p:cNvPr id="84" name="TextBox 84"/>
          <p:cNvSpPr txBox="1"/>
          <p:nvPr/>
        </p:nvSpPr>
        <p:spPr>
          <a:xfrm>
            <a:off x="2377440" y="585216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65.78</a:t>
            </a:r>
          </a:p>
        </p:txBody>
      </p:sp>
      <p:sp>
        <p:nvSpPr>
          <p:cNvPr id="85" name="TextBox 85"/>
          <p:cNvSpPr txBox="1"/>
          <p:nvPr/>
        </p:nvSpPr>
        <p:spPr>
          <a:xfrm>
            <a:off x="3017520" y="585216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8.09</a:t>
            </a:r>
          </a:p>
        </p:txBody>
      </p:sp>
      <p:sp>
        <p:nvSpPr>
          <p:cNvPr id="86" name="TextBox 86"/>
          <p:cNvSpPr txBox="1"/>
          <p:nvPr/>
        </p:nvSpPr>
        <p:spPr>
          <a:xfrm>
            <a:off x="3566160" y="5852160"/>
            <a:ext cx="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0.0771</a:t>
            </a:r>
          </a:p>
        </p:txBody>
      </p:sp>
      <p:sp>
        <p:nvSpPr>
          <p:cNvPr id="87" name="TextBox 87"/>
          <p:cNvSpPr txBox="1"/>
          <p:nvPr/>
        </p:nvSpPr>
        <p:spPr>
          <a:xfrm>
            <a:off x="3657600" y="5852160"/>
            <a:ext cx="640080" cy="274320"/>
          </a:xfrm>
          <a:prstGeom prst="rect">
            <a:avLst/>
          </a:prstGeom>
          <a:noFill/>
        </p:spPr>
        <p:txBody>
          <a:bodyPr lIns="0" tIns="0" rIns="0" bIns="0" wrap="squar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0.0771</a:t>
            </a:r>
          </a:p>
        </p:txBody>
      </p:sp>
      <p:sp>
        <p:nvSpPr>
          <p:cNvPr id="88" name="TextBox 88"/>
          <p:cNvSpPr txBox="1"/>
          <p:nvPr/>
        </p:nvSpPr>
        <p:spPr>
          <a:xfrm>
            <a:off x="4297680" y="585216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0.9979</a:t>
            </a:r>
          </a:p>
        </p:txBody>
      </p:sp>
      <p:sp>
        <p:nvSpPr>
          <p:cNvPr id="89" name="TextBox 89"/>
          <p:cNvSpPr txBox="1"/>
          <p:nvPr/>
        </p:nvSpPr>
        <p:spPr>
          <a:xfrm>
            <a:off x="4937760" y="585216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1.0012</a:t>
            </a:r>
          </a:p>
        </p:txBody>
      </p:sp>
      <p:sp>
        <p:nvSpPr>
          <p:cNvPr id="90" name="TextBox 90"/>
          <p:cNvSpPr txBox="1"/>
          <p:nvPr/>
        </p:nvSpPr>
        <p:spPr>
          <a:xfrm>
            <a:off x="5577840" y="585216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0.5926</a:t>
            </a:r>
          </a:p>
        </p:txBody>
      </p:sp>
      <p:sp>
        <p:nvSpPr>
          <p:cNvPr id="91" name="TextBox 91"/>
          <p:cNvSpPr txBox="1"/>
          <p:nvPr/>
        </p:nvSpPr>
        <p:spPr>
          <a:xfrm>
            <a:off x="6217920" y="585216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1.0050</a:t>
            </a:r>
          </a:p>
        </p:txBody>
      </p:sp>
      <p:sp>
        <p:nvSpPr>
          <p:cNvPr id="92" name="TextBox 92"/>
          <p:cNvSpPr txBox="1"/>
          <p:nvPr/>
        </p:nvSpPr>
        <p:spPr>
          <a:xfrm>
            <a:off x="457200" y="612648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S K</a:t>
            </a:r>
          </a:p>
        </p:txBody>
      </p:sp>
      <p:sp>
        <p:nvSpPr>
          <p:cNvPr id="93" name="TextBox 93"/>
          <p:cNvSpPr txBox="1"/>
          <p:nvPr/>
        </p:nvSpPr>
        <p:spPr>
          <a:xfrm>
            <a:off x="1097280" y="612648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1.03</a:t>
            </a:r>
          </a:p>
        </p:txBody>
      </p:sp>
      <p:sp>
        <p:nvSpPr>
          <p:cNvPr id="94" name="TextBox 94"/>
          <p:cNvSpPr txBox="1"/>
          <p:nvPr/>
        </p:nvSpPr>
        <p:spPr>
          <a:xfrm>
            <a:off x="1737360" y="612648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0.76</a:t>
            </a:r>
          </a:p>
        </p:txBody>
      </p:sp>
      <p:sp>
        <p:nvSpPr>
          <p:cNvPr id="95" name="TextBox 95"/>
          <p:cNvSpPr txBox="1"/>
          <p:nvPr/>
        </p:nvSpPr>
        <p:spPr>
          <a:xfrm>
            <a:off x="2377440" y="612648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5.01</a:t>
            </a:r>
          </a:p>
        </p:txBody>
      </p:sp>
      <p:sp>
        <p:nvSpPr>
          <p:cNvPr id="96" name="TextBox 96"/>
          <p:cNvSpPr txBox="1"/>
          <p:nvPr/>
        </p:nvSpPr>
        <p:spPr>
          <a:xfrm>
            <a:off x="3017520" y="612648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25.23</a:t>
            </a:r>
          </a:p>
        </p:txBody>
      </p:sp>
      <p:sp>
        <p:nvSpPr>
          <p:cNvPr id="97" name="TextBox 97"/>
          <p:cNvSpPr txBox="1"/>
          <p:nvPr/>
        </p:nvSpPr>
        <p:spPr>
          <a:xfrm>
            <a:off x="3566160" y="6126480"/>
            <a:ext cx="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0.0074</a:t>
            </a:r>
          </a:p>
        </p:txBody>
      </p:sp>
      <p:sp>
        <p:nvSpPr>
          <p:cNvPr id="98" name="TextBox 98"/>
          <p:cNvSpPr txBox="1"/>
          <p:nvPr/>
        </p:nvSpPr>
        <p:spPr>
          <a:xfrm>
            <a:off x="3657600" y="6126480"/>
            <a:ext cx="640080" cy="274320"/>
          </a:xfrm>
          <a:prstGeom prst="rect">
            <a:avLst/>
          </a:prstGeom>
          <a:noFill/>
        </p:spPr>
        <p:txBody>
          <a:bodyPr lIns="0" tIns="0" rIns="0" bIns="0" wrap="squar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0.0074</a:t>
            </a:r>
          </a:p>
        </p:txBody>
      </p:sp>
      <p:sp>
        <p:nvSpPr>
          <p:cNvPr id="99" name="TextBox 99"/>
          <p:cNvSpPr txBox="1"/>
          <p:nvPr/>
        </p:nvSpPr>
        <p:spPr>
          <a:xfrm>
            <a:off x="4297680" y="612648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0.9773</a:t>
            </a:r>
          </a:p>
        </p:txBody>
      </p:sp>
      <p:sp>
        <p:nvSpPr>
          <p:cNvPr id="100" name="TextBox 100"/>
          <p:cNvSpPr txBox="1"/>
          <p:nvPr/>
        </p:nvSpPr>
        <p:spPr>
          <a:xfrm>
            <a:off x="4937760" y="612648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1.0143</a:t>
            </a:r>
          </a:p>
        </p:txBody>
      </p:sp>
      <p:sp>
        <p:nvSpPr>
          <p:cNvPr id="101" name="TextBox 101"/>
          <p:cNvSpPr txBox="1"/>
          <p:nvPr/>
        </p:nvSpPr>
        <p:spPr>
          <a:xfrm>
            <a:off x="5577840" y="612648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0.7272</a:t>
            </a:r>
          </a:p>
        </p:txBody>
      </p:sp>
      <p:sp>
        <p:nvSpPr>
          <p:cNvPr id="102" name="TextBox 102"/>
          <p:cNvSpPr txBox="1"/>
          <p:nvPr/>
        </p:nvSpPr>
        <p:spPr>
          <a:xfrm>
            <a:off x="6217920" y="612648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1.0119</a:t>
            </a:r>
          </a:p>
        </p:txBody>
      </p:sp>
      <p:sp>
        <p:nvSpPr>
          <p:cNvPr id="103" name="TextBox 103"/>
          <p:cNvSpPr txBox="1"/>
          <p:nvPr/>
        </p:nvSpPr>
        <p:spPr>
          <a:xfrm>
            <a:off x="457200" y="640080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FeK</a:t>
            </a:r>
          </a:p>
        </p:txBody>
      </p:sp>
      <p:sp>
        <p:nvSpPr>
          <p:cNvPr id="104" name="TextBox 104"/>
          <p:cNvSpPr txBox="1"/>
          <p:nvPr/>
        </p:nvSpPr>
        <p:spPr>
          <a:xfrm>
            <a:off x="1097280" y="640080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25.88</a:t>
            </a:r>
          </a:p>
        </p:txBody>
      </p:sp>
      <p:sp>
        <p:nvSpPr>
          <p:cNvPr id="105" name="TextBox 105"/>
          <p:cNvSpPr txBox="1"/>
          <p:nvPr/>
        </p:nvSpPr>
        <p:spPr>
          <a:xfrm>
            <a:off x="1737360" y="640080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11.00</a:t>
            </a:r>
          </a:p>
        </p:txBody>
      </p:sp>
      <p:sp>
        <p:nvSpPr>
          <p:cNvPr id="106" name="TextBox 106"/>
          <p:cNvSpPr txBox="1"/>
          <p:nvPr/>
        </p:nvSpPr>
        <p:spPr>
          <a:xfrm>
            <a:off x="2377440" y="640080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43.88</a:t>
            </a:r>
          </a:p>
        </p:txBody>
      </p:sp>
      <p:sp>
        <p:nvSpPr>
          <p:cNvPr id="107" name="TextBox 107"/>
          <p:cNvSpPr txBox="1"/>
          <p:nvPr/>
        </p:nvSpPr>
        <p:spPr>
          <a:xfrm>
            <a:off x="3017520" y="640080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8.00</a:t>
            </a:r>
          </a:p>
        </p:txBody>
      </p:sp>
      <p:sp>
        <p:nvSpPr>
          <p:cNvPr id="108" name="TextBox 108"/>
          <p:cNvSpPr txBox="1"/>
          <p:nvPr/>
        </p:nvSpPr>
        <p:spPr>
          <a:xfrm>
            <a:off x="3566160" y="6400800"/>
            <a:ext cx="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0.2272</a:t>
            </a:r>
          </a:p>
        </p:txBody>
      </p:sp>
      <p:sp>
        <p:nvSpPr>
          <p:cNvPr id="109" name="TextBox 109"/>
          <p:cNvSpPr txBox="1"/>
          <p:nvPr/>
        </p:nvSpPr>
        <p:spPr>
          <a:xfrm>
            <a:off x="3657600" y="6400800"/>
            <a:ext cx="640080" cy="274320"/>
          </a:xfrm>
          <a:prstGeom prst="rect">
            <a:avLst/>
          </a:prstGeom>
          <a:noFill/>
        </p:spPr>
        <p:txBody>
          <a:bodyPr lIns="0" tIns="0" rIns="0" bIns="0" wrap="squar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0.2272</a:t>
            </a:r>
          </a:p>
        </p:txBody>
      </p:sp>
      <p:sp>
        <p:nvSpPr>
          <p:cNvPr id="110" name="TextBox 110"/>
          <p:cNvSpPr txBox="1"/>
          <p:nvPr/>
        </p:nvSpPr>
        <p:spPr>
          <a:xfrm>
            <a:off x="4297680" y="640080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0.8385</a:t>
            </a:r>
          </a:p>
        </p:txBody>
      </p:sp>
      <p:sp>
        <p:nvSpPr>
          <p:cNvPr id="111" name="TextBox 111"/>
          <p:cNvSpPr txBox="1"/>
          <p:nvPr/>
        </p:nvSpPr>
        <p:spPr>
          <a:xfrm>
            <a:off x="4937760" y="640080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1.0572</a:t>
            </a:r>
          </a:p>
        </p:txBody>
      </p:sp>
      <p:sp>
        <p:nvSpPr>
          <p:cNvPr id="112" name="TextBox 112"/>
          <p:cNvSpPr txBox="1"/>
          <p:nvPr/>
        </p:nvSpPr>
        <p:spPr>
          <a:xfrm>
            <a:off x="5577840" y="640080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1.0041</a:t>
            </a:r>
          </a:p>
        </p:txBody>
      </p:sp>
      <p:sp>
        <p:nvSpPr>
          <p:cNvPr id="113" name="TextBox 113"/>
          <p:cNvSpPr txBox="1"/>
          <p:nvPr/>
        </p:nvSpPr>
        <p:spPr>
          <a:xfrm>
            <a:off x="6217920" y="640080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1.0425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</Slides>
  <PresentationFormat>On-screen Show (4:3)</PresentationFormat>
  <TotalTime>0</TotalTime>
  <Words>0</Words>
  <Paragraphs>0</Paragraph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Stimulsoft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Stimulsoft Reports</dc:creator>
  <cp:keywords/>
  <dc:description/>
  <cp:lastModifiedBy>Stimulsoft Reports</cp:lastModifiedBy>
  <cp:revision>1</cp:revision>
  <dcterms:created xsi:type="dcterms:W3CDTF">2018-01-16T15:56:50Z</dcterms:created>
  <dcterms:modified xsi:type="dcterms:W3CDTF">2018-01-16T15:56:50Z</dcterms:modified>
</cp:coreProperties>
</file>