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73" r:id="rId2"/>
  </p:sldIdLst>
  <p:sldSz cx="30275213" cy="21383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48"/>
    <a:srgbClr val="EEF3F2"/>
    <a:srgbClr val="5F6D7E"/>
    <a:srgbClr val="83BFAA"/>
    <a:srgbClr val="C4E0D6"/>
    <a:srgbClr val="4EC6AD"/>
    <a:srgbClr val="B0B6BF"/>
    <a:srgbClr val="C4E0D5"/>
    <a:srgbClr val="FAFDE4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124"/>
    <p:restoredTop sz="95755"/>
  </p:normalViewPr>
  <p:slideViewPr>
    <p:cSldViewPr snapToGrid="0" snapToObjects="1">
      <p:cViewPr varScale="1">
        <p:scale>
          <a:sx n="17" d="100"/>
          <a:sy n="17" d="100"/>
        </p:scale>
        <p:origin x="10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leeds365-my.sharepoint.com/personal/umamac_leeds_ac_uk/Documents/Projects/Sex%20Difference%20Paper/8-18%20com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leeds365-my.sharepoint.com/personal/umamac_leeds_ac_uk/Documents/Projects/Mini%20Project%20-%20Oxygraph/Updated%20LRG1%20study%20compile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leeds365-my.sharepoint.com/personal/umamac_leeds_ac_uk/Documents/Projects/Mini%20Project%20-%20Oxygraph/Updated%20LRG1%20study%20compiled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Male STD</c:v>
          </c:tx>
          <c:spPr>
            <a:solidFill>
              <a:srgbClr val="C4E0D5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CLAMS!$M$40</c:f>
                <c:numCache>
                  <c:formatCode>General</c:formatCode>
                  <c:ptCount val="1"/>
                  <c:pt idx="0">
                    <c:v>1.1273493397474441E-2</c:v>
                  </c:pt>
                </c:numCache>
              </c:numRef>
            </c:plus>
            <c:minus>
              <c:numRef>
                <c:f>CLAMS!$M$40</c:f>
                <c:numCache>
                  <c:formatCode>General</c:formatCode>
                  <c:ptCount val="1"/>
                  <c:pt idx="0">
                    <c:v>1.1273493397474441E-2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Full Day</c:v>
              </c:pt>
            </c:strLit>
          </c:cat>
          <c:val>
            <c:numRef>
              <c:f>CLAMS!$M$35</c:f>
              <c:numCache>
                <c:formatCode>General</c:formatCode>
                <c:ptCount val="1"/>
                <c:pt idx="0">
                  <c:v>0.57506591191067002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EB-CF4D-8E52-242E00BAFDB2}"/>
            </c:ext>
          </c:extLst>
        </c:ser>
        <c:ser>
          <c:idx val="1"/>
          <c:order val="1"/>
          <c:tx>
            <c:v>Female STD</c:v>
          </c:tx>
          <c:spPr>
            <a:solidFill>
              <a:srgbClr val="B0B6BF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CLAMS!$M$41</c:f>
                <c:numCache>
                  <c:formatCode>General</c:formatCode>
                  <c:ptCount val="1"/>
                  <c:pt idx="0">
                    <c:v>1.1707029448743323E-2</c:v>
                  </c:pt>
                </c:numCache>
              </c:numRef>
            </c:plus>
            <c:minus>
              <c:numRef>
                <c:f>CLAMS!$M$41</c:f>
                <c:numCache>
                  <c:formatCode>General</c:formatCode>
                  <c:ptCount val="1"/>
                  <c:pt idx="0">
                    <c:v>1.1707029448743323E-2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Full Day</c:v>
              </c:pt>
            </c:strLit>
          </c:cat>
          <c:val>
            <c:numRef>
              <c:f>CLAMS!$M$36</c:f>
              <c:numCache>
                <c:formatCode>General</c:formatCode>
                <c:ptCount val="1"/>
                <c:pt idx="0">
                  <c:v>0.52556545396351217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AEB-CF4D-8E52-242E00BAFDB2}"/>
            </c:ext>
          </c:extLst>
        </c:ser>
        <c:ser>
          <c:idx val="2"/>
          <c:order val="2"/>
          <c:tx>
            <c:v>Male HFD</c:v>
          </c:tx>
          <c:spPr>
            <a:pattFill prst="wdDnDiag">
              <a:fgClr>
                <a:srgbClr val="C4E0D5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DnDiag">
                <a:fgClr>
                  <a:srgbClr val="83BFAA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AEB-CF4D-8E52-242E00BAFDB2}"/>
              </c:ext>
            </c:extLst>
          </c:dPt>
          <c:errBars>
            <c:errBarType val="both"/>
            <c:errValType val="cust"/>
            <c:noEndCap val="0"/>
            <c:plus>
              <c:numRef>
                <c:f>CLAMS!$M$42</c:f>
                <c:numCache>
                  <c:formatCode>General</c:formatCode>
                  <c:ptCount val="1"/>
                  <c:pt idx="0">
                    <c:v>2.5576557008455878E-2</c:v>
                  </c:pt>
                </c:numCache>
              </c:numRef>
            </c:plus>
            <c:minus>
              <c:numRef>
                <c:f>CLAMS!$M$42</c:f>
                <c:numCache>
                  <c:formatCode>General</c:formatCode>
                  <c:ptCount val="1"/>
                  <c:pt idx="0">
                    <c:v>2.5576557008455878E-2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Full Day</c:v>
              </c:pt>
            </c:strLit>
          </c:cat>
          <c:val>
            <c:numRef>
              <c:f>CLAMS!$M$37</c:f>
              <c:numCache>
                <c:formatCode>General</c:formatCode>
                <c:ptCount val="1"/>
                <c:pt idx="0">
                  <c:v>0.64715357458075884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AEB-CF4D-8E52-242E00BAFDB2}"/>
            </c:ext>
          </c:extLst>
        </c:ser>
        <c:ser>
          <c:idx val="3"/>
          <c:order val="3"/>
          <c:tx>
            <c:v>Female HFD</c:v>
          </c:tx>
          <c:spPr>
            <a:pattFill prst="wdDnDiag">
              <a:fgClr>
                <a:srgbClr val="5F6D7E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CLAMS!$M$43</c:f>
                <c:numCache>
                  <c:formatCode>General</c:formatCode>
                  <c:ptCount val="1"/>
                  <c:pt idx="0">
                    <c:v>1.9328666235442889E-2</c:v>
                  </c:pt>
                </c:numCache>
              </c:numRef>
            </c:plus>
            <c:minus>
              <c:numRef>
                <c:f>CLAMS!$M$43</c:f>
                <c:numCache>
                  <c:formatCode>General</c:formatCode>
                  <c:ptCount val="1"/>
                  <c:pt idx="0">
                    <c:v>1.9328666235442889E-2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Full Day</c:v>
              </c:pt>
            </c:strLit>
          </c:cat>
          <c:val>
            <c:numRef>
              <c:f>CLAMS!$M$38</c:f>
              <c:numCache>
                <c:formatCode>General</c:formatCode>
                <c:ptCount val="1"/>
                <c:pt idx="0">
                  <c:v>0.59499379652605466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AEB-CF4D-8E52-242E00BAFD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8"/>
        <c:overlap val="-18"/>
        <c:axId val="405498952"/>
        <c:axId val="405498560"/>
      </c:barChart>
      <c:catAx>
        <c:axId val="40549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98560"/>
        <c:crosses val="autoZero"/>
        <c:auto val="1"/>
        <c:lblAlgn val="ctr"/>
        <c:lblOffset val="100"/>
        <c:noMultiLvlLbl val="0"/>
      </c:catAx>
      <c:valAx>
        <c:axId val="4054985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0" i="0" baseline="0" dirty="0">
                    <a:effectLst/>
                  </a:rPr>
                  <a:t>Metabolic expenditure (kcal/hour)</a:t>
                </a:r>
                <a:endParaRPr lang="en-CA" sz="2000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98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590734691873924E-2"/>
          <c:y val="4.9155545210014487E-2"/>
          <c:w val="0.8984945845702198"/>
          <c:h val="0.71106455617628805"/>
        </c:manualLayout>
      </c:layout>
      <c:lineChart>
        <c:grouping val="standard"/>
        <c:varyColors val="0"/>
        <c:ser>
          <c:idx val="0"/>
          <c:order val="0"/>
          <c:tx>
            <c:v>Male STD</c:v>
          </c:tx>
          <c:spPr>
            <a:ln w="28575" cap="rnd">
              <a:solidFill>
                <a:srgbClr val="83BFAA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'WT % change body mass'!$Q$19:$AC$19</c:f>
                <c:numCache>
                  <c:formatCode>General</c:formatCode>
                  <c:ptCount val="13"/>
                  <c:pt idx="0">
                    <c:v>0</c:v>
                  </c:pt>
                  <c:pt idx="1">
                    <c:v>8.4851040592490191E-3</c:v>
                  </c:pt>
                  <c:pt idx="2">
                    <c:v>1.0000797329380849E-2</c:v>
                  </c:pt>
                  <c:pt idx="3">
                    <c:v>2.1164633997938369E-2</c:v>
                  </c:pt>
                  <c:pt idx="4">
                    <c:v>2.3848207254168981E-2</c:v>
                  </c:pt>
                  <c:pt idx="5">
                    <c:v>2.761416267589669E-2</c:v>
                  </c:pt>
                  <c:pt idx="6">
                    <c:v>2.9098454558245564E-2</c:v>
                  </c:pt>
                  <c:pt idx="7">
                    <c:v>3.2892300566020882E-2</c:v>
                  </c:pt>
                  <c:pt idx="8">
                    <c:v>3.0524716881876031E-2</c:v>
                  </c:pt>
                  <c:pt idx="9">
                    <c:v>2.4446550531287234E-2</c:v>
                  </c:pt>
                  <c:pt idx="10">
                    <c:v>2.3447563696173533E-2</c:v>
                  </c:pt>
                  <c:pt idx="11">
                    <c:v>3.1740283799487103E-2</c:v>
                  </c:pt>
                  <c:pt idx="12">
                    <c:v>5.1516724231419377E-2</c:v>
                  </c:pt>
                </c:numCache>
              </c:numRef>
            </c:plus>
            <c:minus>
              <c:numRef>
                <c:f>'WT % change body mass'!$Q$19:$AC$19</c:f>
                <c:numCache>
                  <c:formatCode>General</c:formatCode>
                  <c:ptCount val="13"/>
                  <c:pt idx="0">
                    <c:v>0</c:v>
                  </c:pt>
                  <c:pt idx="1">
                    <c:v>8.4851040592490191E-3</c:v>
                  </c:pt>
                  <c:pt idx="2">
                    <c:v>1.0000797329380849E-2</c:v>
                  </c:pt>
                  <c:pt idx="3">
                    <c:v>2.1164633997938369E-2</c:v>
                  </c:pt>
                  <c:pt idx="4">
                    <c:v>2.3848207254168981E-2</c:v>
                  </c:pt>
                  <c:pt idx="5">
                    <c:v>2.761416267589669E-2</c:v>
                  </c:pt>
                  <c:pt idx="6">
                    <c:v>2.9098454558245564E-2</c:v>
                  </c:pt>
                  <c:pt idx="7">
                    <c:v>3.2892300566020882E-2</c:v>
                  </c:pt>
                  <c:pt idx="8">
                    <c:v>3.0524716881876031E-2</c:v>
                  </c:pt>
                  <c:pt idx="9">
                    <c:v>2.4446550531287234E-2</c:v>
                  </c:pt>
                  <c:pt idx="10">
                    <c:v>2.3447563696173533E-2</c:v>
                  </c:pt>
                  <c:pt idx="11">
                    <c:v>3.1740283799487103E-2</c:v>
                  </c:pt>
                  <c:pt idx="12">
                    <c:v>5.1516724231419377E-2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'WT % change body mass'!$S$21:$AC$21</c:f>
              <c:numCache>
                <c:formatCode>General</c:formatCode>
                <c:ptCount val="11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</c:numCache>
            </c:numRef>
          </c:cat>
          <c:val>
            <c:numRef>
              <c:f>'WT % change body mass'!$S$18:$AC$18</c:f>
              <c:numCache>
                <c:formatCode>General</c:formatCode>
                <c:ptCount val="11"/>
                <c:pt idx="0">
                  <c:v>1.0997430121350027</c:v>
                </c:pt>
                <c:pt idx="1">
                  <c:v>1.2202028614311049</c:v>
                </c:pt>
                <c:pt idx="2">
                  <c:v>1.266734614636605</c:v>
                </c:pt>
                <c:pt idx="3">
                  <c:v>1.3082045875025241</c:v>
                </c:pt>
                <c:pt idx="4">
                  <c:v>1.341290732438676</c:v>
                </c:pt>
                <c:pt idx="5">
                  <c:v>1.3986063728233811</c:v>
                </c:pt>
                <c:pt idx="6">
                  <c:v>1.4371827631679912</c:v>
                </c:pt>
                <c:pt idx="7">
                  <c:v>1.4485152954430114</c:v>
                </c:pt>
                <c:pt idx="8">
                  <c:v>1.3550949998818094</c:v>
                </c:pt>
                <c:pt idx="9">
                  <c:v>1.4223223480394405</c:v>
                </c:pt>
                <c:pt idx="10">
                  <c:v>1.5081832111832556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727-F248-8E91-1B3CAC5A8C10}"/>
            </c:ext>
          </c:extLst>
        </c:ser>
        <c:ser>
          <c:idx val="1"/>
          <c:order val="1"/>
          <c:tx>
            <c:v>Female STD</c:v>
          </c:tx>
          <c:spPr>
            <a:ln w="28575" cap="rnd">
              <a:solidFill>
                <a:srgbClr val="5F6D7E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'WT % change body mass'!$Q$41:$AC$41</c:f>
                <c:numCache>
                  <c:formatCode>General</c:formatCode>
                  <c:ptCount val="13"/>
                  <c:pt idx="0">
                    <c:v>0</c:v>
                  </c:pt>
                  <c:pt idx="1">
                    <c:v>1.1738637077656161E-2</c:v>
                  </c:pt>
                  <c:pt idx="2">
                    <c:v>1.268316263502082E-2</c:v>
                  </c:pt>
                  <c:pt idx="3">
                    <c:v>1.7015621892931085E-2</c:v>
                  </c:pt>
                  <c:pt idx="4">
                    <c:v>1.5893721242855197E-2</c:v>
                  </c:pt>
                  <c:pt idx="5">
                    <c:v>1.8359949004710319E-2</c:v>
                  </c:pt>
                  <c:pt idx="6">
                    <c:v>2.1737494952339301E-2</c:v>
                  </c:pt>
                  <c:pt idx="7">
                    <c:v>2.1957244929046695E-2</c:v>
                  </c:pt>
                  <c:pt idx="8">
                    <c:v>2.7822335758574152E-2</c:v>
                  </c:pt>
                  <c:pt idx="9">
                    <c:v>3.2156757013922378E-2</c:v>
                  </c:pt>
                  <c:pt idx="10">
                    <c:v>3.2051502818032464E-2</c:v>
                  </c:pt>
                  <c:pt idx="11">
                    <c:v>3.4417361067089064E-2</c:v>
                  </c:pt>
                  <c:pt idx="12">
                    <c:v>2.6271357077805094E-2</c:v>
                  </c:pt>
                </c:numCache>
              </c:numRef>
            </c:plus>
            <c:minus>
              <c:numRef>
                <c:f>'WT % change body mass'!$Q$41:$AC$41</c:f>
                <c:numCache>
                  <c:formatCode>General</c:formatCode>
                  <c:ptCount val="13"/>
                  <c:pt idx="0">
                    <c:v>0</c:v>
                  </c:pt>
                  <c:pt idx="1">
                    <c:v>1.1738637077656161E-2</c:v>
                  </c:pt>
                  <c:pt idx="2">
                    <c:v>1.268316263502082E-2</c:v>
                  </c:pt>
                  <c:pt idx="3">
                    <c:v>1.7015621892931085E-2</c:v>
                  </c:pt>
                  <c:pt idx="4">
                    <c:v>1.5893721242855197E-2</c:v>
                  </c:pt>
                  <c:pt idx="5">
                    <c:v>1.8359949004710319E-2</c:v>
                  </c:pt>
                  <c:pt idx="6">
                    <c:v>2.1737494952339301E-2</c:v>
                  </c:pt>
                  <c:pt idx="7">
                    <c:v>2.1957244929046695E-2</c:v>
                  </c:pt>
                  <c:pt idx="8">
                    <c:v>2.7822335758574152E-2</c:v>
                  </c:pt>
                  <c:pt idx="9">
                    <c:v>3.2156757013922378E-2</c:v>
                  </c:pt>
                  <c:pt idx="10">
                    <c:v>3.2051502818032464E-2</c:v>
                  </c:pt>
                  <c:pt idx="11">
                    <c:v>3.4417361067089064E-2</c:v>
                  </c:pt>
                  <c:pt idx="12">
                    <c:v>2.6271357077805094E-2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'WT % change body mass'!$S$21:$AC$21</c:f>
              <c:numCache>
                <c:formatCode>General</c:formatCode>
                <c:ptCount val="11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</c:numCache>
            </c:numRef>
          </c:cat>
          <c:val>
            <c:numRef>
              <c:f>'WT % change body mass'!$S$40:$AC$40</c:f>
              <c:numCache>
                <c:formatCode>General</c:formatCode>
                <c:ptCount val="11"/>
                <c:pt idx="0">
                  <c:v>1.1510812372561978</c:v>
                </c:pt>
                <c:pt idx="1">
                  <c:v>1.2146406063972002</c:v>
                </c:pt>
                <c:pt idx="2">
                  <c:v>1.2338114879640434</c:v>
                </c:pt>
                <c:pt idx="3">
                  <c:v>1.2776879229710842</c:v>
                </c:pt>
                <c:pt idx="4">
                  <c:v>1.3165318728586735</c:v>
                </c:pt>
                <c:pt idx="5">
                  <c:v>1.354769853071091</c:v>
                </c:pt>
                <c:pt idx="6">
                  <c:v>1.4177407303980956</c:v>
                </c:pt>
                <c:pt idx="7">
                  <c:v>1.4450422560849758</c:v>
                </c:pt>
                <c:pt idx="8">
                  <c:v>1.4631325924263259</c:v>
                </c:pt>
                <c:pt idx="9">
                  <c:v>1.464062161254043</c:v>
                </c:pt>
                <c:pt idx="10">
                  <c:v>1.4550592317755044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727-F248-8E91-1B3CAC5A8C10}"/>
            </c:ext>
          </c:extLst>
        </c:ser>
        <c:ser>
          <c:idx val="2"/>
          <c:order val="2"/>
          <c:tx>
            <c:v>Male HFD</c:v>
          </c:tx>
          <c:spPr>
            <a:ln w="28575" cap="rnd">
              <a:solidFill>
                <a:srgbClr val="83BFAA"/>
              </a:solidFill>
              <a:prstDash val="dash"/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'WT % change body mass'!$Q$61:$AC$61</c:f>
                <c:numCache>
                  <c:formatCode>General</c:formatCode>
                  <c:ptCount val="13"/>
                  <c:pt idx="0">
                    <c:v>0</c:v>
                  </c:pt>
                  <c:pt idx="1">
                    <c:v>1.4922308660143387E-2</c:v>
                  </c:pt>
                  <c:pt idx="2">
                    <c:v>1.704981514719758E-2</c:v>
                  </c:pt>
                  <c:pt idx="3">
                    <c:v>2.7692072225567778E-2</c:v>
                  </c:pt>
                  <c:pt idx="4">
                    <c:v>3.8861555875713008E-2</c:v>
                  </c:pt>
                  <c:pt idx="5">
                    <c:v>3.6718963756538076E-2</c:v>
                  </c:pt>
                  <c:pt idx="6">
                    <c:v>3.5696437560227681E-2</c:v>
                  </c:pt>
                  <c:pt idx="7">
                    <c:v>3.0792240298449937E-2</c:v>
                  </c:pt>
                  <c:pt idx="8">
                    <c:v>2.6713644316618945E-2</c:v>
                  </c:pt>
                  <c:pt idx="9">
                    <c:v>4.8226511094779871E-2</c:v>
                  </c:pt>
                  <c:pt idx="10">
                    <c:v>2.9240432517263541E-2</c:v>
                  </c:pt>
                  <c:pt idx="11">
                    <c:v>2.8504419048253075E-2</c:v>
                  </c:pt>
                  <c:pt idx="12">
                    <c:v>3.1541340295207942E-2</c:v>
                  </c:pt>
                </c:numCache>
              </c:numRef>
            </c:plus>
            <c:minus>
              <c:numRef>
                <c:f>'WT % change body mass'!$Q$61:$AC$61</c:f>
                <c:numCache>
                  <c:formatCode>General</c:formatCode>
                  <c:ptCount val="13"/>
                  <c:pt idx="0">
                    <c:v>0</c:v>
                  </c:pt>
                  <c:pt idx="1">
                    <c:v>1.4922308660143387E-2</c:v>
                  </c:pt>
                  <c:pt idx="2">
                    <c:v>1.704981514719758E-2</c:v>
                  </c:pt>
                  <c:pt idx="3">
                    <c:v>2.7692072225567778E-2</c:v>
                  </c:pt>
                  <c:pt idx="4">
                    <c:v>3.8861555875713008E-2</c:v>
                  </c:pt>
                  <c:pt idx="5">
                    <c:v>3.6718963756538076E-2</c:v>
                  </c:pt>
                  <c:pt idx="6">
                    <c:v>3.5696437560227681E-2</c:v>
                  </c:pt>
                  <c:pt idx="7">
                    <c:v>3.0792240298449937E-2</c:v>
                  </c:pt>
                  <c:pt idx="8">
                    <c:v>2.6713644316618945E-2</c:v>
                  </c:pt>
                  <c:pt idx="9">
                    <c:v>4.8226511094779871E-2</c:v>
                  </c:pt>
                  <c:pt idx="10">
                    <c:v>2.9240432517263541E-2</c:v>
                  </c:pt>
                  <c:pt idx="11">
                    <c:v>2.8504419048253075E-2</c:v>
                  </c:pt>
                  <c:pt idx="12">
                    <c:v>3.1541340295207942E-2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'WT % change body mass'!$S$21:$AC$21</c:f>
              <c:numCache>
                <c:formatCode>General</c:formatCode>
                <c:ptCount val="11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</c:numCache>
            </c:numRef>
          </c:cat>
          <c:val>
            <c:numRef>
              <c:f>'WT % change body mass'!$S$60:$AC$60</c:f>
              <c:numCache>
                <c:formatCode>General</c:formatCode>
                <c:ptCount val="11"/>
                <c:pt idx="0">
                  <c:v>1.1341204871651995</c:v>
                </c:pt>
                <c:pt idx="1">
                  <c:v>1.3475174945255504</c:v>
                </c:pt>
                <c:pt idx="2">
                  <c:v>1.4575442860634951</c:v>
                </c:pt>
                <c:pt idx="3">
                  <c:v>1.6732387217907705</c:v>
                </c:pt>
                <c:pt idx="4">
                  <c:v>1.7896877023472946</c:v>
                </c:pt>
                <c:pt idx="5">
                  <c:v>1.873507108231238</c:v>
                </c:pt>
                <c:pt idx="6">
                  <c:v>1.9774092650609263</c:v>
                </c:pt>
                <c:pt idx="7">
                  <c:v>2.0724370985670202</c:v>
                </c:pt>
                <c:pt idx="8">
                  <c:v>2.0514285261308198</c:v>
                </c:pt>
                <c:pt idx="9">
                  <c:v>2.0163130942698135</c:v>
                </c:pt>
                <c:pt idx="10">
                  <c:v>2.0493608991301895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727-F248-8E91-1B3CAC5A8C10}"/>
            </c:ext>
          </c:extLst>
        </c:ser>
        <c:ser>
          <c:idx val="3"/>
          <c:order val="3"/>
          <c:tx>
            <c:v>Female HFD</c:v>
          </c:tx>
          <c:spPr>
            <a:ln w="28575" cap="rnd">
              <a:solidFill>
                <a:srgbClr val="5F6D7E"/>
              </a:solidFill>
              <a:prstDash val="dash"/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'WT % change body mass'!$Q$79:$AC$79</c:f>
                <c:numCache>
                  <c:formatCode>General</c:formatCode>
                  <c:ptCount val="13"/>
                  <c:pt idx="0">
                    <c:v>0</c:v>
                  </c:pt>
                  <c:pt idx="1">
                    <c:v>6.1110863755935059E-3</c:v>
                  </c:pt>
                  <c:pt idx="2">
                    <c:v>1.1556184801060326E-2</c:v>
                  </c:pt>
                  <c:pt idx="3">
                    <c:v>2.1222373158663765E-2</c:v>
                  </c:pt>
                  <c:pt idx="4">
                    <c:v>2.472376019620862E-2</c:v>
                  </c:pt>
                  <c:pt idx="5">
                    <c:v>3.0417748463197593E-2</c:v>
                  </c:pt>
                  <c:pt idx="6">
                    <c:v>3.2664651029183762E-2</c:v>
                  </c:pt>
                  <c:pt idx="7">
                    <c:v>3.1183944184452968E-2</c:v>
                  </c:pt>
                  <c:pt idx="8">
                    <c:v>4.2558833502743004E-2</c:v>
                  </c:pt>
                  <c:pt idx="9">
                    <c:v>4.3591515472975018E-2</c:v>
                  </c:pt>
                  <c:pt idx="10">
                    <c:v>4.6536407531117117E-2</c:v>
                  </c:pt>
                  <c:pt idx="11">
                    <c:v>4.797805981378854E-2</c:v>
                  </c:pt>
                  <c:pt idx="12">
                    <c:v>5.5048390657872724E-2</c:v>
                  </c:pt>
                </c:numCache>
              </c:numRef>
            </c:plus>
            <c:minus>
              <c:numRef>
                <c:f>'WT % change body mass'!$Q$79:$AC$79</c:f>
                <c:numCache>
                  <c:formatCode>General</c:formatCode>
                  <c:ptCount val="13"/>
                  <c:pt idx="0">
                    <c:v>0</c:v>
                  </c:pt>
                  <c:pt idx="1">
                    <c:v>6.1110863755935059E-3</c:v>
                  </c:pt>
                  <c:pt idx="2">
                    <c:v>1.1556184801060326E-2</c:v>
                  </c:pt>
                  <c:pt idx="3">
                    <c:v>2.1222373158663765E-2</c:v>
                  </c:pt>
                  <c:pt idx="4">
                    <c:v>2.472376019620862E-2</c:v>
                  </c:pt>
                  <c:pt idx="5">
                    <c:v>3.0417748463197593E-2</c:v>
                  </c:pt>
                  <c:pt idx="6">
                    <c:v>3.2664651029183762E-2</c:v>
                  </c:pt>
                  <c:pt idx="7">
                    <c:v>3.1183944184452968E-2</c:v>
                  </c:pt>
                  <c:pt idx="8">
                    <c:v>4.2558833502743004E-2</c:v>
                  </c:pt>
                  <c:pt idx="9">
                    <c:v>4.3591515472975018E-2</c:v>
                  </c:pt>
                  <c:pt idx="10">
                    <c:v>4.6536407531117117E-2</c:v>
                  </c:pt>
                  <c:pt idx="11">
                    <c:v>4.797805981378854E-2</c:v>
                  </c:pt>
                  <c:pt idx="12">
                    <c:v>5.5048390657872724E-2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'WT % change body mass'!$S$21:$AC$21</c:f>
              <c:numCache>
                <c:formatCode>General</c:formatCode>
                <c:ptCount val="11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</c:numCache>
            </c:numRef>
          </c:cat>
          <c:val>
            <c:numRef>
              <c:f>'WT % change body mass'!$S$78:$AC$78</c:f>
              <c:numCache>
                <c:formatCode>General</c:formatCode>
                <c:ptCount val="11"/>
                <c:pt idx="0">
                  <c:v>1.117898235939691</c:v>
                </c:pt>
                <c:pt idx="1">
                  <c:v>1.2057700564456408</c:v>
                </c:pt>
                <c:pt idx="2">
                  <c:v>1.2536940956552267</c:v>
                </c:pt>
                <c:pt idx="3">
                  <c:v>1.3030491714619943</c:v>
                </c:pt>
                <c:pt idx="4">
                  <c:v>1.3757757167695048</c:v>
                </c:pt>
                <c:pt idx="5">
                  <c:v>1.4493052970621676</c:v>
                </c:pt>
                <c:pt idx="6">
                  <c:v>1.4847255021404149</c:v>
                </c:pt>
                <c:pt idx="7">
                  <c:v>1.5203000367854997</c:v>
                </c:pt>
                <c:pt idx="8">
                  <c:v>1.5633687678147712</c:v>
                </c:pt>
                <c:pt idx="9">
                  <c:v>1.557063501326708</c:v>
                </c:pt>
                <c:pt idx="10">
                  <c:v>1.6218016610324046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727-F248-8E91-1B3CAC5A8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5498168"/>
        <c:axId val="405496600"/>
      </c:lineChart>
      <c:catAx>
        <c:axId val="4054981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000"/>
                  <a:t>Weeks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05496600"/>
        <c:crosses val="autoZero"/>
        <c:auto val="1"/>
        <c:lblAlgn val="ctr"/>
        <c:lblOffset val="100"/>
        <c:noMultiLvlLbl val="0"/>
      </c:catAx>
      <c:valAx>
        <c:axId val="4054966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000"/>
                  <a:t>% increase in body mass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05498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238057515143653"/>
          <c:y val="8.0793988203945646E-3"/>
          <c:w val="0.81156134971419991"/>
          <c:h val="6.41639471872099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89921528224796"/>
          <c:y val="4.1660095579450419E-2"/>
          <c:w val="0.74176296064022096"/>
          <c:h val="0.81190591397849465"/>
        </c:manualLayout>
      </c:layout>
      <c:barChart>
        <c:barDir val="col"/>
        <c:grouping val="clustered"/>
        <c:varyColors val="0"/>
        <c:ser>
          <c:idx val="0"/>
          <c:order val="0"/>
          <c:tx>
            <c:v>Male STD</c:v>
          </c:tx>
          <c:spPr>
            <a:solidFill>
              <a:srgbClr val="C4E0D6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GTT!$S$54</c:f>
                <c:numCache>
                  <c:formatCode>General</c:formatCode>
                  <c:ptCount val="1"/>
                  <c:pt idx="0">
                    <c:v>4.8114196458824837E-2</c:v>
                  </c:pt>
                </c:numCache>
              </c:numRef>
            </c:plus>
            <c:minus>
              <c:numRef>
                <c:f>GTT!$S$54</c:f>
                <c:numCache>
                  <c:formatCode>General</c:formatCode>
                  <c:ptCount val="1"/>
                  <c:pt idx="0">
                    <c:v>4.8114196458824837E-2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Blood Glucose</c:v>
              </c:pt>
            </c:strLit>
          </c:cat>
          <c:val>
            <c:numRef>
              <c:f>GTT!$R$54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E23-2C4A-8164-DC14D1C0EF97}"/>
            </c:ext>
          </c:extLst>
        </c:ser>
        <c:ser>
          <c:idx val="1"/>
          <c:order val="1"/>
          <c:tx>
            <c:v>Female STD</c:v>
          </c:tx>
          <c:spPr>
            <a:solidFill>
              <a:srgbClr val="5F6D7E">
                <a:alpha val="50000"/>
              </a:srgb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GTT!$S$55</c:f>
                <c:numCache>
                  <c:formatCode>General</c:formatCode>
                  <c:ptCount val="1"/>
                  <c:pt idx="0">
                    <c:v>6.388939368088753E-2</c:v>
                  </c:pt>
                </c:numCache>
              </c:numRef>
            </c:plus>
            <c:minus>
              <c:numRef>
                <c:f>GTT!$S$55</c:f>
                <c:numCache>
                  <c:formatCode>General</c:formatCode>
                  <c:ptCount val="1"/>
                  <c:pt idx="0">
                    <c:v>6.388939368088753E-2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Blood Glucose</c:v>
              </c:pt>
            </c:strLit>
          </c:cat>
          <c:val>
            <c:numRef>
              <c:f>GTT!$R$55</c:f>
              <c:numCache>
                <c:formatCode>General</c:formatCode>
                <c:ptCount val="1"/>
                <c:pt idx="0">
                  <c:v>0.879419872947381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E23-2C4A-8164-DC14D1C0EF97}"/>
            </c:ext>
          </c:extLst>
        </c:ser>
        <c:ser>
          <c:idx val="2"/>
          <c:order val="2"/>
          <c:tx>
            <c:v>Male HFD</c:v>
          </c:tx>
          <c:spPr>
            <a:pattFill prst="wdDnDiag">
              <a:fgClr>
                <a:srgbClr val="83BFAA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GTT!$S$56</c:f>
                <c:numCache>
                  <c:formatCode>General</c:formatCode>
                  <c:ptCount val="1"/>
                  <c:pt idx="0">
                    <c:v>8.1823787160195005E-2</c:v>
                  </c:pt>
                </c:numCache>
              </c:numRef>
            </c:plus>
            <c:minus>
              <c:numRef>
                <c:f>GTT!$S$56</c:f>
                <c:numCache>
                  <c:formatCode>General</c:formatCode>
                  <c:ptCount val="1"/>
                  <c:pt idx="0">
                    <c:v>8.1823787160195005E-2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Blood Glucose</c:v>
              </c:pt>
            </c:strLit>
          </c:cat>
          <c:val>
            <c:numRef>
              <c:f>GTT!$R$56</c:f>
              <c:numCache>
                <c:formatCode>General</c:formatCode>
                <c:ptCount val="1"/>
                <c:pt idx="0">
                  <c:v>1.9352750809061485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E23-2C4A-8164-DC14D1C0EF97}"/>
            </c:ext>
          </c:extLst>
        </c:ser>
        <c:ser>
          <c:idx val="3"/>
          <c:order val="3"/>
          <c:tx>
            <c:v>Female HFD</c:v>
          </c:tx>
          <c:spPr>
            <a:pattFill prst="wdDnDiag">
              <a:fgClr>
                <a:srgbClr val="5F6D7E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GTT!$S$57</c:f>
                <c:numCache>
                  <c:formatCode>General</c:formatCode>
                  <c:ptCount val="1"/>
                  <c:pt idx="0">
                    <c:v>4.9473303236267391E-2</c:v>
                  </c:pt>
                </c:numCache>
              </c:numRef>
            </c:plus>
            <c:minus>
              <c:numRef>
                <c:f>GTT!$S$57</c:f>
                <c:numCache>
                  <c:formatCode>General</c:formatCode>
                  <c:ptCount val="1"/>
                  <c:pt idx="0">
                    <c:v>4.9473303236267391E-2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Blood Glucose</c:v>
              </c:pt>
            </c:strLit>
          </c:cat>
          <c:val>
            <c:numRef>
              <c:f>GTT!$R$57</c:f>
              <c:numCache>
                <c:formatCode>General</c:formatCode>
                <c:ptCount val="1"/>
                <c:pt idx="0">
                  <c:v>0.87902433177514072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E23-2C4A-8164-DC14D1C0EF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8"/>
        <c:overlap val="-18"/>
        <c:axId val="405497776"/>
        <c:axId val="404538648"/>
      </c:barChart>
      <c:catAx>
        <c:axId val="40549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538648"/>
        <c:crosses val="autoZero"/>
        <c:auto val="1"/>
        <c:lblAlgn val="ctr"/>
        <c:lblOffset val="100"/>
        <c:noMultiLvlLbl val="0"/>
      </c:catAx>
      <c:valAx>
        <c:axId val="4045386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Glucose Intolerance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9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FAE3E-7013-A846-9A3B-447DA0AB4AEC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4600" y="1143000"/>
            <a:ext cx="4368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6FC2B-8A42-1246-9959-83EB78E88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72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350008" rtl="0" eaLnBrk="1" latinLnBrk="0" hangingPunct="1">
      <a:defRPr sz="3084" kern="1200">
        <a:solidFill>
          <a:schemeClr val="tx1"/>
        </a:solidFill>
        <a:latin typeface="+mn-lt"/>
        <a:ea typeface="+mn-ea"/>
        <a:cs typeface="+mn-cs"/>
      </a:defRPr>
    </a:lvl1pPr>
    <a:lvl2pPr marL="1175004" algn="l" defTabSz="2350008" rtl="0" eaLnBrk="1" latinLnBrk="0" hangingPunct="1">
      <a:defRPr sz="3084" kern="1200">
        <a:solidFill>
          <a:schemeClr val="tx1"/>
        </a:solidFill>
        <a:latin typeface="+mn-lt"/>
        <a:ea typeface="+mn-ea"/>
        <a:cs typeface="+mn-cs"/>
      </a:defRPr>
    </a:lvl2pPr>
    <a:lvl3pPr marL="2350008" algn="l" defTabSz="2350008" rtl="0" eaLnBrk="1" latinLnBrk="0" hangingPunct="1">
      <a:defRPr sz="3084" kern="1200">
        <a:solidFill>
          <a:schemeClr val="tx1"/>
        </a:solidFill>
        <a:latin typeface="+mn-lt"/>
        <a:ea typeface="+mn-ea"/>
        <a:cs typeface="+mn-cs"/>
      </a:defRPr>
    </a:lvl3pPr>
    <a:lvl4pPr marL="3525012" algn="l" defTabSz="2350008" rtl="0" eaLnBrk="1" latinLnBrk="0" hangingPunct="1">
      <a:defRPr sz="3084" kern="1200">
        <a:solidFill>
          <a:schemeClr val="tx1"/>
        </a:solidFill>
        <a:latin typeface="+mn-lt"/>
        <a:ea typeface="+mn-ea"/>
        <a:cs typeface="+mn-cs"/>
      </a:defRPr>
    </a:lvl4pPr>
    <a:lvl5pPr marL="4700016" algn="l" defTabSz="2350008" rtl="0" eaLnBrk="1" latinLnBrk="0" hangingPunct="1">
      <a:defRPr sz="3084" kern="1200">
        <a:solidFill>
          <a:schemeClr val="tx1"/>
        </a:solidFill>
        <a:latin typeface="+mn-lt"/>
        <a:ea typeface="+mn-ea"/>
        <a:cs typeface="+mn-cs"/>
      </a:defRPr>
    </a:lvl5pPr>
    <a:lvl6pPr marL="5875020" algn="l" defTabSz="2350008" rtl="0" eaLnBrk="1" latinLnBrk="0" hangingPunct="1">
      <a:defRPr sz="3084" kern="1200">
        <a:solidFill>
          <a:schemeClr val="tx1"/>
        </a:solidFill>
        <a:latin typeface="+mn-lt"/>
        <a:ea typeface="+mn-ea"/>
        <a:cs typeface="+mn-cs"/>
      </a:defRPr>
    </a:lvl6pPr>
    <a:lvl7pPr marL="7050024" algn="l" defTabSz="2350008" rtl="0" eaLnBrk="1" latinLnBrk="0" hangingPunct="1">
      <a:defRPr sz="3084" kern="1200">
        <a:solidFill>
          <a:schemeClr val="tx1"/>
        </a:solidFill>
        <a:latin typeface="+mn-lt"/>
        <a:ea typeface="+mn-ea"/>
        <a:cs typeface="+mn-cs"/>
      </a:defRPr>
    </a:lvl7pPr>
    <a:lvl8pPr marL="8225028" algn="l" defTabSz="2350008" rtl="0" eaLnBrk="1" latinLnBrk="0" hangingPunct="1">
      <a:defRPr sz="3084" kern="1200">
        <a:solidFill>
          <a:schemeClr val="tx1"/>
        </a:solidFill>
        <a:latin typeface="+mn-lt"/>
        <a:ea typeface="+mn-ea"/>
        <a:cs typeface="+mn-cs"/>
      </a:defRPr>
    </a:lvl8pPr>
    <a:lvl9pPr marL="9400032" algn="l" defTabSz="2350008" rtl="0" eaLnBrk="1" latinLnBrk="0" hangingPunct="1">
      <a:defRPr sz="30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6FC2B-8A42-1246-9959-83EB78E886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9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3499590"/>
            <a:ext cx="25733931" cy="7444669"/>
          </a:xfrm>
        </p:spPr>
        <p:txBody>
          <a:bodyPr anchor="b"/>
          <a:lstStyle>
            <a:lvl1pPr algn="ctr">
              <a:defRPr sz="1870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11231355"/>
            <a:ext cx="22706410" cy="5162758"/>
          </a:xfrm>
        </p:spPr>
        <p:txBody>
          <a:bodyPr/>
          <a:lstStyle>
            <a:lvl1pPr marL="0" indent="0" algn="ctr">
              <a:buNone/>
              <a:defRPr sz="7483"/>
            </a:lvl1pPr>
            <a:lvl2pPr marL="1425595" indent="0" algn="ctr">
              <a:buNone/>
              <a:defRPr sz="6236"/>
            </a:lvl2pPr>
            <a:lvl3pPr marL="2851191" indent="0" algn="ctr">
              <a:buNone/>
              <a:defRPr sz="5613"/>
            </a:lvl3pPr>
            <a:lvl4pPr marL="4276786" indent="0" algn="ctr">
              <a:buNone/>
              <a:defRPr sz="4989"/>
            </a:lvl4pPr>
            <a:lvl5pPr marL="5702381" indent="0" algn="ctr">
              <a:buNone/>
              <a:defRPr sz="4989"/>
            </a:lvl5pPr>
            <a:lvl6pPr marL="7127977" indent="0" algn="ctr">
              <a:buNone/>
              <a:defRPr sz="4989"/>
            </a:lvl6pPr>
            <a:lvl7pPr marL="8553572" indent="0" algn="ctr">
              <a:buNone/>
              <a:defRPr sz="4989"/>
            </a:lvl7pPr>
            <a:lvl8pPr marL="9979167" indent="0" algn="ctr">
              <a:buNone/>
              <a:defRPr sz="4989"/>
            </a:lvl8pPr>
            <a:lvl9pPr marL="11404763" indent="0" algn="ctr">
              <a:buNone/>
              <a:defRPr sz="498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810A3-0569-104E-9A97-5EAAF135066A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9C20-1AAE-CA47-AA28-A065773F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8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810A3-0569-104E-9A97-5EAAF135066A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9C20-1AAE-CA47-AA28-A065773F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68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1138480"/>
            <a:ext cx="6528093" cy="181216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1138480"/>
            <a:ext cx="19205838" cy="181216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810A3-0569-104E-9A97-5EAAF135066A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9C20-1AAE-CA47-AA28-A065773F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5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810A3-0569-104E-9A97-5EAAF135066A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9C20-1AAE-CA47-AA28-A065773F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97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5331063"/>
            <a:ext cx="26112371" cy="8894992"/>
          </a:xfrm>
        </p:spPr>
        <p:txBody>
          <a:bodyPr anchor="b"/>
          <a:lstStyle>
            <a:lvl1pPr>
              <a:defRPr sz="1870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14310205"/>
            <a:ext cx="26112371" cy="4677666"/>
          </a:xfrm>
        </p:spPr>
        <p:txBody>
          <a:bodyPr/>
          <a:lstStyle>
            <a:lvl1pPr marL="0" indent="0">
              <a:buNone/>
              <a:defRPr sz="7483">
                <a:solidFill>
                  <a:schemeClr val="tx1"/>
                </a:solidFill>
              </a:defRPr>
            </a:lvl1pPr>
            <a:lvl2pPr marL="1425595" indent="0">
              <a:buNone/>
              <a:defRPr sz="6236">
                <a:solidFill>
                  <a:schemeClr val="tx1">
                    <a:tint val="75000"/>
                  </a:schemeClr>
                </a:solidFill>
              </a:defRPr>
            </a:lvl2pPr>
            <a:lvl3pPr marL="2851191" indent="0">
              <a:buNone/>
              <a:defRPr sz="5613">
                <a:solidFill>
                  <a:schemeClr val="tx1">
                    <a:tint val="75000"/>
                  </a:schemeClr>
                </a:solidFill>
              </a:defRPr>
            </a:lvl3pPr>
            <a:lvl4pPr marL="4276786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4pPr>
            <a:lvl5pPr marL="5702381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5pPr>
            <a:lvl6pPr marL="7127977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6pPr>
            <a:lvl7pPr marL="8553572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7pPr>
            <a:lvl8pPr marL="9979167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8pPr>
            <a:lvl9pPr marL="11404763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810A3-0569-104E-9A97-5EAAF135066A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9C20-1AAE-CA47-AA28-A065773F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9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5692400"/>
            <a:ext cx="12866966" cy="13567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5692400"/>
            <a:ext cx="12866966" cy="13567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810A3-0569-104E-9A97-5EAAF135066A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9C20-1AAE-CA47-AA28-A065773F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0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138485"/>
            <a:ext cx="26112371" cy="4133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5241960"/>
            <a:ext cx="12807832" cy="2569003"/>
          </a:xfrm>
        </p:spPr>
        <p:txBody>
          <a:bodyPr anchor="b"/>
          <a:lstStyle>
            <a:lvl1pPr marL="0" indent="0">
              <a:buNone/>
              <a:defRPr sz="7483" b="1"/>
            </a:lvl1pPr>
            <a:lvl2pPr marL="1425595" indent="0">
              <a:buNone/>
              <a:defRPr sz="6236" b="1"/>
            </a:lvl2pPr>
            <a:lvl3pPr marL="2851191" indent="0">
              <a:buNone/>
              <a:defRPr sz="5613" b="1"/>
            </a:lvl3pPr>
            <a:lvl4pPr marL="4276786" indent="0">
              <a:buNone/>
              <a:defRPr sz="4989" b="1"/>
            </a:lvl4pPr>
            <a:lvl5pPr marL="5702381" indent="0">
              <a:buNone/>
              <a:defRPr sz="4989" b="1"/>
            </a:lvl5pPr>
            <a:lvl6pPr marL="7127977" indent="0">
              <a:buNone/>
              <a:defRPr sz="4989" b="1"/>
            </a:lvl6pPr>
            <a:lvl7pPr marL="8553572" indent="0">
              <a:buNone/>
              <a:defRPr sz="4989" b="1"/>
            </a:lvl7pPr>
            <a:lvl8pPr marL="9979167" indent="0">
              <a:buNone/>
              <a:defRPr sz="4989" b="1"/>
            </a:lvl8pPr>
            <a:lvl9pPr marL="11404763" indent="0">
              <a:buNone/>
              <a:defRPr sz="49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7810963"/>
            <a:ext cx="12807832" cy="11488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5241960"/>
            <a:ext cx="12870909" cy="2569003"/>
          </a:xfrm>
        </p:spPr>
        <p:txBody>
          <a:bodyPr anchor="b"/>
          <a:lstStyle>
            <a:lvl1pPr marL="0" indent="0">
              <a:buNone/>
              <a:defRPr sz="7483" b="1"/>
            </a:lvl1pPr>
            <a:lvl2pPr marL="1425595" indent="0">
              <a:buNone/>
              <a:defRPr sz="6236" b="1"/>
            </a:lvl2pPr>
            <a:lvl3pPr marL="2851191" indent="0">
              <a:buNone/>
              <a:defRPr sz="5613" b="1"/>
            </a:lvl3pPr>
            <a:lvl4pPr marL="4276786" indent="0">
              <a:buNone/>
              <a:defRPr sz="4989" b="1"/>
            </a:lvl4pPr>
            <a:lvl5pPr marL="5702381" indent="0">
              <a:buNone/>
              <a:defRPr sz="4989" b="1"/>
            </a:lvl5pPr>
            <a:lvl6pPr marL="7127977" indent="0">
              <a:buNone/>
              <a:defRPr sz="4989" b="1"/>
            </a:lvl6pPr>
            <a:lvl7pPr marL="8553572" indent="0">
              <a:buNone/>
              <a:defRPr sz="4989" b="1"/>
            </a:lvl7pPr>
            <a:lvl8pPr marL="9979167" indent="0">
              <a:buNone/>
              <a:defRPr sz="4989" b="1"/>
            </a:lvl8pPr>
            <a:lvl9pPr marL="11404763" indent="0">
              <a:buNone/>
              <a:defRPr sz="49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7810963"/>
            <a:ext cx="12870909" cy="11488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810A3-0569-104E-9A97-5EAAF135066A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9C20-1AAE-CA47-AA28-A065773F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32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810A3-0569-104E-9A97-5EAAF135066A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9C20-1AAE-CA47-AA28-A065773F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25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810A3-0569-104E-9A97-5EAAF135066A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9C20-1AAE-CA47-AA28-A065773F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20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425575"/>
            <a:ext cx="9764544" cy="4989513"/>
          </a:xfrm>
        </p:spPr>
        <p:txBody>
          <a:bodyPr anchor="b"/>
          <a:lstStyle>
            <a:lvl1pPr>
              <a:defRPr sz="99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3078850"/>
            <a:ext cx="15326827" cy="15196234"/>
          </a:xfrm>
        </p:spPr>
        <p:txBody>
          <a:bodyPr/>
          <a:lstStyle>
            <a:lvl1pPr>
              <a:defRPr sz="9978"/>
            </a:lvl1pPr>
            <a:lvl2pPr>
              <a:defRPr sz="8731"/>
            </a:lvl2pPr>
            <a:lvl3pPr>
              <a:defRPr sz="7483"/>
            </a:lvl3pPr>
            <a:lvl4pPr>
              <a:defRPr sz="6236"/>
            </a:lvl4pPr>
            <a:lvl5pPr>
              <a:defRPr sz="6236"/>
            </a:lvl5pPr>
            <a:lvl6pPr>
              <a:defRPr sz="6236"/>
            </a:lvl6pPr>
            <a:lvl7pPr>
              <a:defRPr sz="6236"/>
            </a:lvl7pPr>
            <a:lvl8pPr>
              <a:defRPr sz="6236"/>
            </a:lvl8pPr>
            <a:lvl9pPr>
              <a:defRPr sz="62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6415088"/>
            <a:ext cx="9764544" cy="11884743"/>
          </a:xfrm>
        </p:spPr>
        <p:txBody>
          <a:bodyPr/>
          <a:lstStyle>
            <a:lvl1pPr marL="0" indent="0">
              <a:buNone/>
              <a:defRPr sz="4989"/>
            </a:lvl1pPr>
            <a:lvl2pPr marL="1425595" indent="0">
              <a:buNone/>
              <a:defRPr sz="4365"/>
            </a:lvl2pPr>
            <a:lvl3pPr marL="2851191" indent="0">
              <a:buNone/>
              <a:defRPr sz="3742"/>
            </a:lvl3pPr>
            <a:lvl4pPr marL="4276786" indent="0">
              <a:buNone/>
              <a:defRPr sz="3118"/>
            </a:lvl4pPr>
            <a:lvl5pPr marL="5702381" indent="0">
              <a:buNone/>
              <a:defRPr sz="3118"/>
            </a:lvl5pPr>
            <a:lvl6pPr marL="7127977" indent="0">
              <a:buNone/>
              <a:defRPr sz="3118"/>
            </a:lvl6pPr>
            <a:lvl7pPr marL="8553572" indent="0">
              <a:buNone/>
              <a:defRPr sz="3118"/>
            </a:lvl7pPr>
            <a:lvl8pPr marL="9979167" indent="0">
              <a:buNone/>
              <a:defRPr sz="3118"/>
            </a:lvl8pPr>
            <a:lvl9pPr marL="11404763" indent="0">
              <a:buNone/>
              <a:defRPr sz="311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810A3-0569-104E-9A97-5EAAF135066A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9C20-1AAE-CA47-AA28-A065773F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2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425575"/>
            <a:ext cx="9764544" cy="4989513"/>
          </a:xfrm>
        </p:spPr>
        <p:txBody>
          <a:bodyPr anchor="b"/>
          <a:lstStyle>
            <a:lvl1pPr>
              <a:defRPr sz="99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3078850"/>
            <a:ext cx="15326827" cy="15196234"/>
          </a:xfrm>
        </p:spPr>
        <p:txBody>
          <a:bodyPr anchor="t"/>
          <a:lstStyle>
            <a:lvl1pPr marL="0" indent="0">
              <a:buNone/>
              <a:defRPr sz="9978"/>
            </a:lvl1pPr>
            <a:lvl2pPr marL="1425595" indent="0">
              <a:buNone/>
              <a:defRPr sz="8731"/>
            </a:lvl2pPr>
            <a:lvl3pPr marL="2851191" indent="0">
              <a:buNone/>
              <a:defRPr sz="7483"/>
            </a:lvl3pPr>
            <a:lvl4pPr marL="4276786" indent="0">
              <a:buNone/>
              <a:defRPr sz="6236"/>
            </a:lvl4pPr>
            <a:lvl5pPr marL="5702381" indent="0">
              <a:buNone/>
              <a:defRPr sz="6236"/>
            </a:lvl5pPr>
            <a:lvl6pPr marL="7127977" indent="0">
              <a:buNone/>
              <a:defRPr sz="6236"/>
            </a:lvl6pPr>
            <a:lvl7pPr marL="8553572" indent="0">
              <a:buNone/>
              <a:defRPr sz="6236"/>
            </a:lvl7pPr>
            <a:lvl8pPr marL="9979167" indent="0">
              <a:buNone/>
              <a:defRPr sz="6236"/>
            </a:lvl8pPr>
            <a:lvl9pPr marL="11404763" indent="0">
              <a:buNone/>
              <a:defRPr sz="623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6415088"/>
            <a:ext cx="9764544" cy="11884743"/>
          </a:xfrm>
        </p:spPr>
        <p:txBody>
          <a:bodyPr/>
          <a:lstStyle>
            <a:lvl1pPr marL="0" indent="0">
              <a:buNone/>
              <a:defRPr sz="4989"/>
            </a:lvl1pPr>
            <a:lvl2pPr marL="1425595" indent="0">
              <a:buNone/>
              <a:defRPr sz="4365"/>
            </a:lvl2pPr>
            <a:lvl3pPr marL="2851191" indent="0">
              <a:buNone/>
              <a:defRPr sz="3742"/>
            </a:lvl3pPr>
            <a:lvl4pPr marL="4276786" indent="0">
              <a:buNone/>
              <a:defRPr sz="3118"/>
            </a:lvl4pPr>
            <a:lvl5pPr marL="5702381" indent="0">
              <a:buNone/>
              <a:defRPr sz="3118"/>
            </a:lvl5pPr>
            <a:lvl6pPr marL="7127977" indent="0">
              <a:buNone/>
              <a:defRPr sz="3118"/>
            </a:lvl6pPr>
            <a:lvl7pPr marL="8553572" indent="0">
              <a:buNone/>
              <a:defRPr sz="3118"/>
            </a:lvl7pPr>
            <a:lvl8pPr marL="9979167" indent="0">
              <a:buNone/>
              <a:defRPr sz="3118"/>
            </a:lvl8pPr>
            <a:lvl9pPr marL="11404763" indent="0">
              <a:buNone/>
              <a:defRPr sz="311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810A3-0569-104E-9A97-5EAAF135066A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9C20-1AAE-CA47-AA28-A065773F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9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1138485"/>
            <a:ext cx="26112371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5692400"/>
            <a:ext cx="26112371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19819457"/>
            <a:ext cx="6811923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810A3-0569-104E-9A97-5EAAF135066A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19819457"/>
            <a:ext cx="1021788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19819457"/>
            <a:ext cx="6811923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59C20-1AAE-CA47-AA28-A065773F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8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851191" rtl="0" eaLnBrk="1" latinLnBrk="0" hangingPunct="1">
        <a:lnSpc>
          <a:spcPct val="90000"/>
        </a:lnSpc>
        <a:spcBef>
          <a:spcPct val="0"/>
        </a:spcBef>
        <a:buNone/>
        <a:defRPr sz="13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2798" indent="-712798" algn="l" defTabSz="2851191" rtl="0" eaLnBrk="1" latinLnBrk="0" hangingPunct="1">
        <a:lnSpc>
          <a:spcPct val="90000"/>
        </a:lnSpc>
        <a:spcBef>
          <a:spcPts val="3118"/>
        </a:spcBef>
        <a:buFont typeface="Arial" panose="020B0604020202020204" pitchFamily="34" charset="0"/>
        <a:buChar char="•"/>
        <a:defRPr sz="8731" kern="1200">
          <a:solidFill>
            <a:schemeClr val="tx1"/>
          </a:solidFill>
          <a:latin typeface="+mn-lt"/>
          <a:ea typeface="+mn-ea"/>
          <a:cs typeface="+mn-cs"/>
        </a:defRPr>
      </a:lvl1pPr>
      <a:lvl2pPr marL="2138393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7483" kern="1200">
          <a:solidFill>
            <a:schemeClr val="tx1"/>
          </a:solidFill>
          <a:latin typeface="+mn-lt"/>
          <a:ea typeface="+mn-ea"/>
          <a:cs typeface="+mn-cs"/>
        </a:defRPr>
      </a:lvl2pPr>
      <a:lvl3pPr marL="3563988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6236" kern="1200">
          <a:solidFill>
            <a:schemeClr val="tx1"/>
          </a:solidFill>
          <a:latin typeface="+mn-lt"/>
          <a:ea typeface="+mn-ea"/>
          <a:cs typeface="+mn-cs"/>
        </a:defRPr>
      </a:lvl3pPr>
      <a:lvl4pPr marL="4989584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4pPr>
      <a:lvl5pPr marL="6415179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5pPr>
      <a:lvl6pPr marL="7840774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6pPr>
      <a:lvl7pPr marL="9266370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7pPr>
      <a:lvl8pPr marL="10691965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8pPr>
      <a:lvl9pPr marL="12117560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1pPr>
      <a:lvl2pPr marL="1425595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2pPr>
      <a:lvl3pPr marL="2851191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3pPr>
      <a:lvl4pPr marL="4276786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4pPr>
      <a:lvl5pPr marL="5702381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5pPr>
      <a:lvl6pPr marL="7127977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6pPr>
      <a:lvl7pPr marL="8553572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7pPr>
      <a:lvl8pPr marL="9979167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8pPr>
      <a:lvl9pPr marL="11404763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15.tiff"/><Relationship Id="rId7" Type="http://schemas.openxmlformats.org/officeDocument/2006/relationships/image" Target="../media/image4.emf"/><Relationship Id="rId12" Type="http://schemas.openxmlformats.org/officeDocument/2006/relationships/image" Target="../media/image10.svg"/><Relationship Id="rId17" Type="http://schemas.openxmlformats.org/officeDocument/2006/relationships/image" Target="../media/image12.png"/><Relationship Id="rId25" Type="http://schemas.openxmlformats.org/officeDocument/2006/relationships/image" Target="../media/image18.png"/><Relationship Id="rId3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.xml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24" Type="http://schemas.openxmlformats.org/officeDocument/2006/relationships/image" Target="../media/image17.emf"/><Relationship Id="rId32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2.wdp"/><Relationship Id="rId28" Type="http://schemas.openxmlformats.org/officeDocument/2006/relationships/chart" Target="../charts/chart3.xml"/><Relationship Id="rId10" Type="http://schemas.openxmlformats.org/officeDocument/2006/relationships/image" Target="../media/image7.png"/><Relationship Id="rId19" Type="http://schemas.microsoft.com/office/2007/relationships/hdphoto" Target="../media/hdphoto1.wdp"/><Relationship Id="rId31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emf"/><Relationship Id="rId22" Type="http://schemas.openxmlformats.org/officeDocument/2006/relationships/image" Target="../media/image16.png"/><Relationship Id="rId27" Type="http://schemas.openxmlformats.org/officeDocument/2006/relationships/chart" Target="../charts/chart2.xml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0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9313AE-873E-9F44-A349-7522E0337E5D}"/>
              </a:ext>
            </a:extLst>
          </p:cNvPr>
          <p:cNvSpPr txBox="1"/>
          <p:nvPr/>
        </p:nvSpPr>
        <p:spPr>
          <a:xfrm>
            <a:off x="5371903" y="104989"/>
            <a:ext cx="20098512" cy="188500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1400" spc="-3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Sexism of Fat: </a:t>
            </a:r>
            <a:r>
              <a:rPr lang="en-CA" sz="5400" i="1" dirty="0"/>
              <a:t>Is it sufficient to use only one sex in obesity research? </a:t>
            </a:r>
          </a:p>
          <a:p>
            <a:pPr algn="ctr"/>
            <a:r>
              <a:rPr 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Amanda </a:t>
            </a:r>
            <a:r>
              <a:rPr lang="en-US" sz="3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MacCannell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Anna Whitehead, Amy Moran and Dr. Lee Roberts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Discovery and Translational Science, University of Leeds, Leeds, United Kingdom</a:t>
            </a:r>
          </a:p>
          <a:p>
            <a:pPr algn="ctr"/>
            <a:endParaRPr lang="en-US" sz="849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0438AA-A706-8E46-B191-7D286F05802F}"/>
              </a:ext>
            </a:extLst>
          </p:cNvPr>
          <p:cNvSpPr/>
          <p:nvPr/>
        </p:nvSpPr>
        <p:spPr>
          <a:xfrm>
            <a:off x="220236" y="1897659"/>
            <a:ext cx="14679098" cy="9889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429C26B-6FB4-844E-A232-72041A957E89}"/>
              </a:ext>
            </a:extLst>
          </p:cNvPr>
          <p:cNvSpPr/>
          <p:nvPr/>
        </p:nvSpPr>
        <p:spPr>
          <a:xfrm>
            <a:off x="220236" y="12261100"/>
            <a:ext cx="14677200" cy="891025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7E6DA88-6B7B-0443-BA0C-396125A2BC45}"/>
              </a:ext>
            </a:extLst>
          </p:cNvPr>
          <p:cNvSpPr/>
          <p:nvPr/>
        </p:nvSpPr>
        <p:spPr>
          <a:xfrm>
            <a:off x="15388251" y="1897658"/>
            <a:ext cx="14677200" cy="1562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6A4140E-44C7-E34C-95C4-E1799AE98645}"/>
              </a:ext>
            </a:extLst>
          </p:cNvPr>
          <p:cNvSpPr/>
          <p:nvPr/>
        </p:nvSpPr>
        <p:spPr>
          <a:xfrm>
            <a:off x="15388251" y="17888957"/>
            <a:ext cx="12428760" cy="328240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AAD4E65-84D1-9545-8B44-5A6ABF566E22}"/>
              </a:ext>
            </a:extLst>
          </p:cNvPr>
          <p:cNvSpPr/>
          <p:nvPr/>
        </p:nvSpPr>
        <p:spPr>
          <a:xfrm>
            <a:off x="9263592" y="3777890"/>
            <a:ext cx="11520000" cy="1408605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9A3EBBB-54B7-8F46-A26B-BA8BE7443DFD}"/>
              </a:ext>
            </a:extLst>
          </p:cNvPr>
          <p:cNvSpPr txBox="1"/>
          <p:nvPr/>
        </p:nvSpPr>
        <p:spPr>
          <a:xfrm>
            <a:off x="1554188" y="2175000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WE KNOW: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A5FA3DB-3C5A-A649-8473-D1C044F77436}"/>
              </a:ext>
            </a:extLst>
          </p:cNvPr>
          <p:cNvSpPr txBox="1"/>
          <p:nvPr/>
        </p:nvSpPr>
        <p:spPr>
          <a:xfrm>
            <a:off x="471638" y="5440888"/>
            <a:ext cx="3468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a typeface="Tahoma" panose="020B0604030504040204" pitchFamily="34" charset="0"/>
                <a:cs typeface="Tahoma" panose="020B0604030504040204" pitchFamily="34" charset="0"/>
              </a:rPr>
              <a:t>CAUSE OF OBESITY: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840C5CF-F2D7-EA45-B707-2108F48AA7A4}"/>
              </a:ext>
            </a:extLst>
          </p:cNvPr>
          <p:cNvSpPr/>
          <p:nvPr/>
        </p:nvSpPr>
        <p:spPr>
          <a:xfrm>
            <a:off x="4055208" y="3077134"/>
            <a:ext cx="803849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3" indent="-342893">
              <a:buFont typeface="Arial" panose="020B0604020202020204" pitchFamily="34" charset="0"/>
              <a:buChar char="•"/>
            </a:pPr>
            <a:r>
              <a:rPr lang="en-CA" sz="3000" dirty="0">
                <a:cs typeface="Times New Roman" panose="02020603050405020304" pitchFamily="18" charset="0"/>
              </a:rPr>
              <a:t>64% of the UK population is overweight and 29% of adults are classed as obese</a:t>
            </a:r>
            <a:r>
              <a:rPr lang="en-CA" sz="3000" baseline="30000" dirty="0">
                <a:cs typeface="Times New Roman" panose="02020603050405020304" pitchFamily="18" charset="0"/>
              </a:rPr>
              <a:t>1</a:t>
            </a:r>
            <a:r>
              <a:rPr lang="en-CA" sz="3000" dirty="0">
                <a:cs typeface="Times New Roman" panose="02020603050405020304" pitchFamily="18" charset="0"/>
              </a:rPr>
              <a:t>.</a:t>
            </a:r>
            <a:endParaRPr lang="en-US" sz="3000" dirty="0"/>
          </a:p>
          <a:p>
            <a:pPr marL="342893" indent="-342893">
              <a:buFont typeface="Arial" panose="020B0604020202020204" pitchFamily="34" charset="0"/>
              <a:buChar char="•"/>
            </a:pPr>
            <a:r>
              <a:rPr lang="en-US" sz="3000" dirty="0"/>
              <a:t>Men and women respond to obesity differently.</a:t>
            </a:r>
          </a:p>
          <a:p>
            <a:pPr marL="342893" indent="-342893">
              <a:buFont typeface="Arial" panose="020B0604020202020204" pitchFamily="34" charset="0"/>
              <a:buChar char="•"/>
            </a:pPr>
            <a:r>
              <a:rPr lang="en-US" sz="3000" dirty="0"/>
              <a:t>In the UK men are 2X more likely to have diabetes</a:t>
            </a:r>
            <a:r>
              <a:rPr lang="en-US" sz="3000" baseline="30000" dirty="0"/>
              <a:t>3</a:t>
            </a:r>
            <a:r>
              <a:rPr lang="en-CA" sz="3000" dirty="0">
                <a:cs typeface="Times New Roman" panose="02020603050405020304" pitchFamily="18" charset="0"/>
              </a:rPr>
              <a:t>.</a:t>
            </a:r>
            <a:endParaRPr lang="en-US" sz="3000" dirty="0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xmlns="" id="{80BAC889-6F13-5E4D-B9A0-3B5AF75A1145}"/>
              </a:ext>
            </a:extLst>
          </p:cNvPr>
          <p:cNvSpPr/>
          <p:nvPr/>
        </p:nvSpPr>
        <p:spPr>
          <a:xfrm>
            <a:off x="450728" y="2048165"/>
            <a:ext cx="900000" cy="90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66" name="Picture 165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AE671C97-90D8-AE41-A562-1A27C6CFF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30" t="43016" r="54575" b="44422"/>
          <a:stretch/>
        </p:blipFill>
        <p:spPr>
          <a:xfrm rot="20964023">
            <a:off x="1350503" y="6180280"/>
            <a:ext cx="1367013" cy="130972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7" name="Lightning Bolt 166">
            <a:extLst>
              <a:ext uri="{FF2B5EF4-FFF2-40B4-BE49-F238E27FC236}">
                <a16:creationId xmlns:a16="http://schemas.microsoft.com/office/drawing/2014/main" xmlns="" id="{E76EAD9B-FD6C-6E4C-8864-9AAD7F65B02B}"/>
              </a:ext>
            </a:extLst>
          </p:cNvPr>
          <p:cNvSpPr/>
          <p:nvPr/>
        </p:nvSpPr>
        <p:spPr>
          <a:xfrm>
            <a:off x="1758653" y="6342514"/>
            <a:ext cx="130983" cy="193690"/>
          </a:xfrm>
          <a:prstGeom prst="lightningBolt">
            <a:avLst/>
          </a:prstGeom>
          <a:solidFill>
            <a:srgbClr val="FFC000">
              <a:alpha val="8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Lightning Bolt 167">
            <a:extLst>
              <a:ext uri="{FF2B5EF4-FFF2-40B4-BE49-F238E27FC236}">
                <a16:creationId xmlns:a16="http://schemas.microsoft.com/office/drawing/2014/main" xmlns="" id="{CFAE0E3B-8692-2D45-9E60-AE2ACDAD5B95}"/>
              </a:ext>
            </a:extLst>
          </p:cNvPr>
          <p:cNvSpPr/>
          <p:nvPr/>
        </p:nvSpPr>
        <p:spPr>
          <a:xfrm rot="1876874">
            <a:off x="2017219" y="6347987"/>
            <a:ext cx="130983" cy="193690"/>
          </a:xfrm>
          <a:prstGeom prst="lightningBolt">
            <a:avLst/>
          </a:prstGeom>
          <a:solidFill>
            <a:srgbClr val="FFC000">
              <a:alpha val="8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Lightning Bolt 168">
            <a:extLst>
              <a:ext uri="{FF2B5EF4-FFF2-40B4-BE49-F238E27FC236}">
                <a16:creationId xmlns:a16="http://schemas.microsoft.com/office/drawing/2014/main" xmlns="" id="{A62AE0D5-2551-F743-90EC-ECB9FC10C106}"/>
              </a:ext>
            </a:extLst>
          </p:cNvPr>
          <p:cNvSpPr/>
          <p:nvPr/>
        </p:nvSpPr>
        <p:spPr>
          <a:xfrm rot="3192474">
            <a:off x="2271749" y="6446438"/>
            <a:ext cx="130983" cy="193690"/>
          </a:xfrm>
          <a:prstGeom prst="lightningBolt">
            <a:avLst/>
          </a:prstGeom>
          <a:solidFill>
            <a:srgbClr val="FFC000">
              <a:alpha val="8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0" name="Picture 169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86B3556D-9FCD-4241-9A31-3CB290AAE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79" t="44809" r="67272" b="30899"/>
          <a:stretch/>
        </p:blipFill>
        <p:spPr>
          <a:xfrm>
            <a:off x="4194588" y="6141472"/>
            <a:ext cx="1368000" cy="1353241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4" name="Picture 183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F459E83E-D70C-0E4D-BF0C-D7D7B79037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70" t="33621" r="46421" b="28338"/>
          <a:stretch/>
        </p:blipFill>
        <p:spPr>
          <a:xfrm>
            <a:off x="7106844" y="6167853"/>
            <a:ext cx="1368000" cy="1300479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1" name="Picture 190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0D4C6649-293D-894D-BF07-7DF2DB617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65" t="45364" r="33085" b="16727"/>
          <a:stretch/>
        </p:blipFill>
        <p:spPr>
          <a:xfrm flipH="1">
            <a:off x="12119591" y="5356975"/>
            <a:ext cx="1813587" cy="2041432"/>
          </a:xfrm>
          <a:prstGeom prst="rect">
            <a:avLst/>
          </a:prstGeom>
        </p:spPr>
      </p:pic>
      <p:sp>
        <p:nvSpPr>
          <p:cNvPr id="192" name="Not Equal 191">
            <a:extLst>
              <a:ext uri="{FF2B5EF4-FFF2-40B4-BE49-F238E27FC236}">
                <a16:creationId xmlns:a16="http://schemas.microsoft.com/office/drawing/2014/main" xmlns="" id="{8E2BC75B-6BEA-F645-B5E1-31AC58ECC4A3}"/>
              </a:ext>
            </a:extLst>
          </p:cNvPr>
          <p:cNvSpPr/>
          <p:nvPr/>
        </p:nvSpPr>
        <p:spPr>
          <a:xfrm>
            <a:off x="14330977" y="5887930"/>
            <a:ext cx="1274224" cy="704489"/>
          </a:xfrm>
          <a:prstGeom prst="mathNotEqual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4" name="Picture 193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1F179CA9-37DB-B544-BE44-24DD662DD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12" t="44188" r="66773" b="17903"/>
          <a:stretch/>
        </p:blipFill>
        <p:spPr>
          <a:xfrm flipH="1">
            <a:off x="15993512" y="5262587"/>
            <a:ext cx="1705704" cy="2071005"/>
          </a:xfrm>
          <a:prstGeom prst="rect">
            <a:avLst/>
          </a:prstGeom>
        </p:spPr>
      </p:pic>
      <p:pic>
        <p:nvPicPr>
          <p:cNvPr id="195" name="Graphic 194" descr="Female">
            <a:extLst>
              <a:ext uri="{FF2B5EF4-FFF2-40B4-BE49-F238E27FC236}">
                <a16:creationId xmlns:a16="http://schemas.microsoft.com/office/drawing/2014/main" xmlns="" id="{A5A43210-B9EB-8442-A9A5-51EDF5F63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039045" y="5069732"/>
            <a:ext cx="914400" cy="914400"/>
          </a:xfrm>
          <a:prstGeom prst="rect">
            <a:avLst/>
          </a:prstGeom>
        </p:spPr>
      </p:pic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4CFE6A1F-627D-E146-BE30-F13A1622F9EE}"/>
              </a:ext>
            </a:extLst>
          </p:cNvPr>
          <p:cNvSpPr txBox="1"/>
          <p:nvPr/>
        </p:nvSpPr>
        <p:spPr>
          <a:xfrm>
            <a:off x="10154945" y="12134806"/>
            <a:ext cx="9778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Males and females present differently in the clinic, yet it is common to only use one sex in mouse studies. </a:t>
            </a:r>
            <a:endParaRPr lang="en-US" sz="3000" b="1" dirty="0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xmlns="" id="{3E2D3C8B-F587-3C44-8AAA-735AB2056D85}"/>
              </a:ext>
            </a:extLst>
          </p:cNvPr>
          <p:cNvSpPr txBox="1"/>
          <p:nvPr/>
        </p:nvSpPr>
        <p:spPr>
          <a:xfrm>
            <a:off x="10193157" y="7463083"/>
            <a:ext cx="10051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3" indent="-342893">
              <a:buFont typeface="Arial" panose="020B0604020202020204" pitchFamily="34" charset="0"/>
              <a:buChar char="•"/>
            </a:pPr>
            <a:r>
              <a:rPr lang="en-CA" sz="3000" dirty="0">
                <a:cs typeface="Times New Roman" panose="02020603050405020304" pitchFamily="18" charset="0"/>
              </a:rPr>
              <a:t>The UK has the highest rates of obesity in Europe</a:t>
            </a:r>
            <a:r>
              <a:rPr lang="en-CA" sz="3000" baseline="30000" dirty="0">
                <a:cs typeface="Times New Roman" panose="02020603050405020304" pitchFamily="18" charset="0"/>
              </a:rPr>
              <a:t>1</a:t>
            </a:r>
            <a:r>
              <a:rPr lang="en-CA" sz="3000" dirty="0">
                <a:cs typeface="Times New Roman" panose="02020603050405020304" pitchFamily="18" charset="0"/>
              </a:rPr>
              <a:t>.</a:t>
            </a:r>
            <a:endParaRPr lang="en-US" sz="3000" dirty="0"/>
          </a:p>
          <a:p>
            <a:pPr marL="342893" indent="-342893">
              <a:buFont typeface="Arial" panose="020B0604020202020204" pitchFamily="34" charset="0"/>
              <a:buChar char="•"/>
            </a:pPr>
            <a:r>
              <a:rPr lang="en-CA" sz="3000" dirty="0"/>
              <a:t>In the UK 27% of men and 30% of women are obese</a:t>
            </a:r>
            <a:r>
              <a:rPr lang="en-CA" sz="3000" baseline="30000" dirty="0">
                <a:cs typeface="Times New Roman" panose="02020603050405020304" pitchFamily="18" charset="0"/>
              </a:rPr>
              <a:t>2</a:t>
            </a:r>
            <a:r>
              <a:rPr lang="en-CA" sz="3000" dirty="0"/>
              <a:t>. </a:t>
            </a:r>
            <a:endParaRPr lang="en-CA" sz="3000" dirty="0">
              <a:cs typeface="Times New Roman" panose="02020603050405020304" pitchFamily="18" charset="0"/>
            </a:endParaRPr>
          </a:p>
          <a:p>
            <a:pPr marL="342893" indent="-342893">
              <a:buFont typeface="Arial" panose="020B0604020202020204" pitchFamily="34" charset="0"/>
              <a:buChar char="•"/>
            </a:pPr>
            <a:r>
              <a:rPr lang="en-CA" sz="3000" dirty="0">
                <a:cs typeface="Times New Roman" panose="02020603050405020304" pitchFamily="18" charset="0"/>
              </a:rPr>
              <a:t>Women deposit fat below the skin, men deposit fat around their organs</a:t>
            </a:r>
            <a:r>
              <a:rPr lang="en-CA" sz="3000" baseline="30000" dirty="0">
                <a:cs typeface="Times New Roman" panose="02020603050405020304" pitchFamily="18" charset="0"/>
              </a:rPr>
              <a:t>2</a:t>
            </a:r>
            <a:r>
              <a:rPr lang="en-CA" sz="3000" dirty="0">
                <a:cs typeface="Times New Roman" panose="02020603050405020304" pitchFamily="18" charset="0"/>
              </a:rPr>
              <a:t>.</a:t>
            </a:r>
            <a:endParaRPr lang="en-US" sz="3000" dirty="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xmlns="" id="{8CA8D72B-F6A5-1E46-B5D6-96B6144A3473}"/>
              </a:ext>
            </a:extLst>
          </p:cNvPr>
          <p:cNvSpPr txBox="1"/>
          <p:nvPr/>
        </p:nvSpPr>
        <p:spPr>
          <a:xfrm>
            <a:off x="10352230" y="10075083"/>
            <a:ext cx="9231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Animal models are used to study the effects and  treatments for obesity and associated disease.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xmlns="" id="{549C673C-DB52-4243-8941-2307F2272332}"/>
              </a:ext>
            </a:extLst>
          </p:cNvPr>
          <p:cNvSpPr txBox="1"/>
          <p:nvPr/>
        </p:nvSpPr>
        <p:spPr>
          <a:xfrm>
            <a:off x="12613117" y="9429155"/>
            <a:ext cx="4709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the lab to the clinic</a:t>
            </a:r>
          </a:p>
        </p:txBody>
      </p:sp>
      <p:pic>
        <p:nvPicPr>
          <p:cNvPr id="201" name="Picture 200">
            <a:extLst>
              <a:ext uri="{FF2B5EF4-FFF2-40B4-BE49-F238E27FC236}">
                <a16:creationId xmlns:a16="http://schemas.microsoft.com/office/drawing/2014/main" xmlns="" id="{11F575F8-A131-534F-8B56-3CBE467915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32" t="18011" r="27540" b="19097"/>
          <a:stretch/>
        </p:blipFill>
        <p:spPr>
          <a:xfrm flipH="1">
            <a:off x="13246572" y="11029801"/>
            <a:ext cx="808089" cy="1104155"/>
          </a:xfrm>
          <a:prstGeom prst="rect">
            <a:avLst/>
          </a:prstGeom>
        </p:spPr>
      </p:pic>
      <p:sp>
        <p:nvSpPr>
          <p:cNvPr id="202" name="Right Arrow 201">
            <a:extLst>
              <a:ext uri="{FF2B5EF4-FFF2-40B4-BE49-F238E27FC236}">
                <a16:creationId xmlns:a16="http://schemas.microsoft.com/office/drawing/2014/main" xmlns="" id="{787AF9C9-8383-F247-8F23-985DFD1741AB}"/>
              </a:ext>
            </a:extLst>
          </p:cNvPr>
          <p:cNvSpPr/>
          <p:nvPr/>
        </p:nvSpPr>
        <p:spPr>
          <a:xfrm>
            <a:off x="14504277" y="11339562"/>
            <a:ext cx="978408" cy="484632"/>
          </a:xfrm>
          <a:prstGeom prst="rightArrow">
            <a:avLst/>
          </a:prstGeom>
          <a:solidFill>
            <a:srgbClr val="616D7E"/>
          </a:solidFill>
          <a:ln>
            <a:solidFill>
              <a:srgbClr val="83B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3" name="Picture 202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E2D8D10B-ED0C-744C-A121-9B939E6A50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04" t="36285" r="48452" b="34847"/>
          <a:stretch/>
        </p:blipFill>
        <p:spPr>
          <a:xfrm>
            <a:off x="15932300" y="11094469"/>
            <a:ext cx="1153248" cy="974819"/>
          </a:xfrm>
          <a:prstGeom prst="rect">
            <a:avLst/>
          </a:prstGeom>
        </p:spPr>
      </p:pic>
      <p:pic>
        <p:nvPicPr>
          <p:cNvPr id="204" name="Picture 203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8C81851A-309F-0944-A9A4-E816D9B1DF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531" t="23797" r="42267" b="21188"/>
          <a:stretch/>
        </p:blipFill>
        <p:spPr>
          <a:xfrm>
            <a:off x="11768933" y="13380537"/>
            <a:ext cx="1299964" cy="1306891"/>
          </a:xfrm>
          <a:prstGeom prst="rect">
            <a:avLst/>
          </a:prstGeom>
        </p:spPr>
      </p:pic>
      <p:pic>
        <p:nvPicPr>
          <p:cNvPr id="205" name="Picture 204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6603F14C-6998-E54F-B76E-39EF6C57CE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532" t="29901" r="46639" b="29030"/>
          <a:stretch/>
        </p:blipFill>
        <p:spPr>
          <a:xfrm>
            <a:off x="14525575" y="13380537"/>
            <a:ext cx="1264204" cy="1306891"/>
          </a:xfrm>
          <a:prstGeom prst="rect">
            <a:avLst/>
          </a:prstGeom>
        </p:spPr>
      </p:pic>
      <p:pic>
        <p:nvPicPr>
          <p:cNvPr id="206" name="Picture 205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37E6F462-90EF-3643-91AB-8CDCC25030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0684" t="36271" r="31453" b="51770"/>
          <a:stretch/>
        </p:blipFill>
        <p:spPr>
          <a:xfrm>
            <a:off x="16933613" y="13350520"/>
            <a:ext cx="1438020" cy="1366924"/>
          </a:xfrm>
          <a:prstGeom prst="rect">
            <a:avLst/>
          </a:prstGeom>
        </p:spPr>
      </p:pic>
      <p:sp>
        <p:nvSpPr>
          <p:cNvPr id="207" name="TextBox 206">
            <a:extLst>
              <a:ext uri="{FF2B5EF4-FFF2-40B4-BE49-F238E27FC236}">
                <a16:creationId xmlns:a16="http://schemas.microsoft.com/office/drawing/2014/main" xmlns="" id="{C1E89AF1-7D86-CF42-9D3F-E783C04A70E8}"/>
              </a:ext>
            </a:extLst>
          </p:cNvPr>
          <p:cNvSpPr txBox="1"/>
          <p:nvPr/>
        </p:nvSpPr>
        <p:spPr>
          <a:xfrm>
            <a:off x="11295582" y="15738705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A8E6C72B-9FD9-CA4F-B7EB-204705C76D9E}"/>
              </a:ext>
            </a:extLst>
          </p:cNvPr>
          <p:cNvSpPr txBox="1"/>
          <p:nvPr/>
        </p:nvSpPr>
        <p:spPr>
          <a:xfrm>
            <a:off x="14337581" y="14870973"/>
            <a:ext cx="16401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Less time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20C6AFAE-AB81-874B-8EA1-6F59ECB8989B}"/>
              </a:ext>
            </a:extLst>
          </p:cNvPr>
          <p:cNvSpPr txBox="1"/>
          <p:nvPr/>
        </p:nvSpPr>
        <p:spPr>
          <a:xfrm>
            <a:off x="11346089" y="14870973"/>
            <a:ext cx="21456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Half the cost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EB63719A-9C97-3043-8E08-BB9B052E13EF}"/>
              </a:ext>
            </a:extLst>
          </p:cNvPr>
          <p:cNvSpPr txBox="1"/>
          <p:nvPr/>
        </p:nvSpPr>
        <p:spPr>
          <a:xfrm>
            <a:off x="16823614" y="14870973"/>
            <a:ext cx="16580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Efficiency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xmlns="" id="{F5BB738D-090A-E047-AAC6-2EBD09AB5D95}"/>
              </a:ext>
            </a:extLst>
          </p:cNvPr>
          <p:cNvSpPr/>
          <p:nvPr/>
        </p:nvSpPr>
        <p:spPr>
          <a:xfrm>
            <a:off x="13491602" y="5140951"/>
            <a:ext cx="754359" cy="767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Graphic 211" descr="Male">
            <a:extLst>
              <a:ext uri="{FF2B5EF4-FFF2-40B4-BE49-F238E27FC236}">
                <a16:creationId xmlns:a16="http://schemas.microsoft.com/office/drawing/2014/main" xmlns="" id="{FFEF692C-96A7-134C-B660-F4CE09E9BA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3339417" y="5146965"/>
            <a:ext cx="914400" cy="914400"/>
          </a:xfrm>
          <a:prstGeom prst="rect">
            <a:avLst/>
          </a:prstGeom>
        </p:spPr>
      </p:pic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812F1075-853A-6041-9BAB-6EC437B4C44B}"/>
              </a:ext>
            </a:extLst>
          </p:cNvPr>
          <p:cNvSpPr txBox="1"/>
          <p:nvPr/>
        </p:nvSpPr>
        <p:spPr>
          <a:xfrm>
            <a:off x="13658319" y="4454343"/>
            <a:ext cx="3677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PROBLEM: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xmlns="" id="{EB20C9BA-4171-8F4A-BDC9-A9B8FA221C12}"/>
              </a:ext>
            </a:extLst>
          </p:cNvPr>
          <p:cNvSpPr txBox="1"/>
          <p:nvPr/>
        </p:nvSpPr>
        <p:spPr>
          <a:xfrm>
            <a:off x="1590754" y="12561299"/>
            <a:ext cx="3727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WE DID:</a:t>
            </a: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xmlns="" id="{4ABC6689-AA6F-5F48-95C7-952BF986A37C}"/>
              </a:ext>
            </a:extLst>
          </p:cNvPr>
          <p:cNvSpPr/>
          <p:nvPr/>
        </p:nvSpPr>
        <p:spPr>
          <a:xfrm>
            <a:off x="450728" y="12434464"/>
            <a:ext cx="900000" cy="90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xmlns="" id="{E809C594-5362-3448-AFA7-8C4B2C9ED7DE}"/>
              </a:ext>
            </a:extLst>
          </p:cNvPr>
          <p:cNvCxnSpPr>
            <a:cxnSpLocks/>
          </p:cNvCxnSpPr>
          <p:nvPr/>
        </p:nvCxnSpPr>
        <p:spPr>
          <a:xfrm>
            <a:off x="5884469" y="14232887"/>
            <a:ext cx="0" cy="11085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xmlns="" id="{BF180E34-ABD5-6140-9E08-B4919F62B99C}"/>
              </a:ext>
            </a:extLst>
          </p:cNvPr>
          <p:cNvCxnSpPr>
            <a:cxnSpLocks/>
          </p:cNvCxnSpPr>
          <p:nvPr/>
        </p:nvCxnSpPr>
        <p:spPr>
          <a:xfrm flipH="1">
            <a:off x="2124102" y="17681155"/>
            <a:ext cx="1335664" cy="12426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xmlns="" id="{951C9A17-3750-054A-A798-3B3C68AF8FF6}"/>
              </a:ext>
            </a:extLst>
          </p:cNvPr>
          <p:cNvCxnSpPr>
            <a:cxnSpLocks/>
          </p:cNvCxnSpPr>
          <p:nvPr/>
        </p:nvCxnSpPr>
        <p:spPr>
          <a:xfrm>
            <a:off x="2261661" y="14120848"/>
            <a:ext cx="2952534" cy="1309222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xmlns="" id="{4B1FC2B0-510E-1248-9FF2-A9C503EB0B2E}"/>
              </a:ext>
            </a:extLst>
          </p:cNvPr>
          <p:cNvCxnSpPr>
            <a:cxnSpLocks/>
          </p:cNvCxnSpPr>
          <p:nvPr/>
        </p:nvCxnSpPr>
        <p:spPr>
          <a:xfrm flipH="1">
            <a:off x="1921209" y="14410960"/>
            <a:ext cx="0" cy="97200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3" name="Right Bracket 222">
            <a:extLst>
              <a:ext uri="{FF2B5EF4-FFF2-40B4-BE49-F238E27FC236}">
                <a16:creationId xmlns:a16="http://schemas.microsoft.com/office/drawing/2014/main" xmlns="" id="{C5843AF3-25A7-FA4D-8B2C-C04F740B6AB1}"/>
              </a:ext>
            </a:extLst>
          </p:cNvPr>
          <p:cNvSpPr/>
          <p:nvPr/>
        </p:nvSpPr>
        <p:spPr>
          <a:xfrm rot="5400000">
            <a:off x="3695923" y="14803334"/>
            <a:ext cx="270544" cy="5128951"/>
          </a:xfrm>
          <a:prstGeom prst="rightBracket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6578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C1713373-6DAA-3340-9715-286E529E4B9F}"/>
              </a:ext>
            </a:extLst>
          </p:cNvPr>
          <p:cNvSpPr txBox="1"/>
          <p:nvPr/>
        </p:nvSpPr>
        <p:spPr>
          <a:xfrm>
            <a:off x="910254" y="16564385"/>
            <a:ext cx="2021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 chow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xmlns="" id="{45220307-0A7D-6E4B-A18B-4A3626498014}"/>
              </a:ext>
            </a:extLst>
          </p:cNvPr>
          <p:cNvSpPr txBox="1"/>
          <p:nvPr/>
        </p:nvSpPr>
        <p:spPr>
          <a:xfrm>
            <a:off x="4926150" y="16501434"/>
            <a:ext cx="1916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Fat Diet</a:t>
            </a:r>
          </a:p>
        </p:txBody>
      </p:sp>
      <p:pic>
        <p:nvPicPr>
          <p:cNvPr id="227" name="Graphic 226" descr="Male">
            <a:extLst>
              <a:ext uri="{FF2B5EF4-FFF2-40B4-BE49-F238E27FC236}">
                <a16:creationId xmlns:a16="http://schemas.microsoft.com/office/drawing/2014/main" xmlns="" id="{C6407228-CF6C-754F-BF50-44AADD237E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062663" y="13279815"/>
            <a:ext cx="611102" cy="611102"/>
          </a:xfrm>
          <a:prstGeom prst="rect">
            <a:avLst/>
          </a:prstGeom>
        </p:spPr>
      </p:pic>
      <p:pic>
        <p:nvPicPr>
          <p:cNvPr id="228" name="Graphic 227" descr="Female">
            <a:extLst>
              <a:ext uri="{FF2B5EF4-FFF2-40B4-BE49-F238E27FC236}">
                <a16:creationId xmlns:a16="http://schemas.microsoft.com/office/drawing/2014/main" xmlns="" id="{22F2C8A6-0F8B-9C46-85CB-95C34A217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160743" y="13237178"/>
            <a:ext cx="612000" cy="612000"/>
          </a:xfrm>
          <a:prstGeom prst="rect">
            <a:avLst/>
          </a:prstGeom>
        </p:spPr>
      </p:pic>
      <p:sp>
        <p:nvSpPr>
          <p:cNvPr id="230" name="TextBox 229">
            <a:extLst>
              <a:ext uri="{FF2B5EF4-FFF2-40B4-BE49-F238E27FC236}">
                <a16:creationId xmlns:a16="http://schemas.microsoft.com/office/drawing/2014/main" xmlns="" id="{524DB73B-E10C-A74B-A7AD-DE3A7901B844}"/>
              </a:ext>
            </a:extLst>
          </p:cNvPr>
          <p:cNvSpPr txBox="1"/>
          <p:nvPr/>
        </p:nvSpPr>
        <p:spPr>
          <a:xfrm>
            <a:off x="6846849" y="13181471"/>
            <a:ext cx="2798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Male </a:t>
            </a:r>
            <a:r>
              <a:rPr lang="en-US" sz="3000" b="1" dirty="0"/>
              <a:t>AND</a:t>
            </a:r>
            <a:r>
              <a:rPr lang="en-US" sz="3000" dirty="0"/>
              <a:t> female mice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xmlns="" id="{C41919E8-16CA-DA44-A7D0-3673ADAD748D}"/>
              </a:ext>
            </a:extLst>
          </p:cNvPr>
          <p:cNvSpPr txBox="1"/>
          <p:nvPr/>
        </p:nvSpPr>
        <p:spPr>
          <a:xfrm>
            <a:off x="6793615" y="15787394"/>
            <a:ext cx="3967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Fed standard mouse food OR a High Fat Diet (HFD), like eating fast food every day.</a:t>
            </a:r>
          </a:p>
        </p:txBody>
      </p:sp>
      <p:pic>
        <p:nvPicPr>
          <p:cNvPr id="232" name="Picture 23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xmlns="" id="{D46E1A12-37A4-E64D-96E4-1756D6FE3C6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360" t="8568" r="731" b="3104"/>
          <a:stretch/>
        </p:blipFill>
        <p:spPr>
          <a:xfrm>
            <a:off x="1020642" y="19121746"/>
            <a:ext cx="1368000" cy="1366097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xmlns="" id="{0BA1635D-94B9-4249-BCAE-482F940B6EE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5545" t="14584" r="23873" b="57523"/>
          <a:stretch/>
        </p:blipFill>
        <p:spPr>
          <a:xfrm>
            <a:off x="910254" y="15386513"/>
            <a:ext cx="2021911" cy="1114999"/>
          </a:xfrm>
          <a:prstGeom prst="rect">
            <a:avLst/>
          </a:prstGeom>
        </p:spPr>
      </p:pic>
      <p:pic>
        <p:nvPicPr>
          <p:cNvPr id="234" name="Picture 233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E1791994-FFBE-2342-BABB-AB3D74606D3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0599" t="37924" r="48037" b="30250"/>
          <a:stretch/>
        </p:blipFill>
        <p:spPr>
          <a:xfrm>
            <a:off x="5285593" y="15386425"/>
            <a:ext cx="1197752" cy="1115175"/>
          </a:xfrm>
          <a:prstGeom prst="rect">
            <a:avLst/>
          </a:prstGeom>
        </p:spPr>
      </p:pic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xmlns="" id="{39BF773C-1CE9-214C-B08E-1B8497561F10}"/>
              </a:ext>
            </a:extLst>
          </p:cNvPr>
          <p:cNvCxnSpPr>
            <a:cxnSpLocks/>
          </p:cNvCxnSpPr>
          <p:nvPr/>
        </p:nvCxnSpPr>
        <p:spPr>
          <a:xfrm>
            <a:off x="3526222" y="17672311"/>
            <a:ext cx="1335600" cy="1242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7" name="TextBox 236">
            <a:extLst>
              <a:ext uri="{FF2B5EF4-FFF2-40B4-BE49-F238E27FC236}">
                <a16:creationId xmlns:a16="http://schemas.microsoft.com/office/drawing/2014/main" xmlns="" id="{A8B1798B-44F3-944E-921B-4E83C396DDB1}"/>
              </a:ext>
            </a:extLst>
          </p:cNvPr>
          <p:cNvSpPr txBox="1"/>
          <p:nvPr/>
        </p:nvSpPr>
        <p:spPr>
          <a:xfrm>
            <a:off x="6620479" y="18346004"/>
            <a:ext cx="78758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ea typeface="Tahoma" panose="020B0604030504040204" pitchFamily="34" charset="0"/>
                <a:cs typeface="Tahoma" panose="020B0604030504040204" pitchFamily="34" charset="0"/>
              </a:rPr>
              <a:t>1) Measured blood glucose to detect diabetes.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xmlns="" id="{9DC5DB5C-3A2E-1F44-A2FF-BB0D9AAA3D96}"/>
              </a:ext>
            </a:extLst>
          </p:cNvPr>
          <p:cNvSpPr txBox="1"/>
          <p:nvPr/>
        </p:nvSpPr>
        <p:spPr>
          <a:xfrm>
            <a:off x="6620479" y="20064199"/>
            <a:ext cx="60747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ea typeface="Tahoma" panose="020B0604030504040204" pitchFamily="34" charset="0"/>
                <a:cs typeface="Tahoma" panose="020B0604030504040204" pitchFamily="34" charset="0"/>
              </a:rPr>
              <a:t>2) Measured metabolic differences.</a:t>
            </a: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xmlns="" id="{833E1020-5623-9449-B2E1-891E85754421}"/>
              </a:ext>
            </a:extLst>
          </p:cNvPr>
          <p:cNvSpPr/>
          <p:nvPr/>
        </p:nvSpPr>
        <p:spPr>
          <a:xfrm>
            <a:off x="835669" y="18869464"/>
            <a:ext cx="378286" cy="385349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xmlns="" id="{C9704D2E-E4E0-2740-BB3B-832669E4ABC2}"/>
              </a:ext>
            </a:extLst>
          </p:cNvPr>
          <p:cNvSpPr/>
          <p:nvPr/>
        </p:nvSpPr>
        <p:spPr>
          <a:xfrm>
            <a:off x="3852430" y="18924854"/>
            <a:ext cx="378286" cy="385349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xmlns="" id="{971BD481-4300-D94E-BD17-52824136F032}"/>
              </a:ext>
            </a:extLst>
          </p:cNvPr>
          <p:cNvSpPr/>
          <p:nvPr/>
        </p:nvSpPr>
        <p:spPr>
          <a:xfrm>
            <a:off x="12379667" y="15527922"/>
            <a:ext cx="54023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400" i="1" dirty="0"/>
              <a:t>Is it sufficient to use only one sex in obesity research? </a:t>
            </a:r>
            <a:endParaRPr lang="en-US" sz="4400" dirty="0"/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xmlns="" id="{10A84C50-E62C-8141-B54A-CD3C0A2FCF08}"/>
              </a:ext>
            </a:extLst>
          </p:cNvPr>
          <p:cNvSpPr/>
          <p:nvPr/>
        </p:nvSpPr>
        <p:spPr>
          <a:xfrm>
            <a:off x="15560664" y="2036357"/>
            <a:ext cx="900000" cy="90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xmlns="" id="{DEBE27A6-8ACE-E449-8F7F-B612569D3A5F}"/>
              </a:ext>
            </a:extLst>
          </p:cNvPr>
          <p:cNvSpPr txBox="1"/>
          <p:nvPr/>
        </p:nvSpPr>
        <p:spPr>
          <a:xfrm>
            <a:off x="16648065" y="2130535"/>
            <a:ext cx="4993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WE LEARNED: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xmlns="" id="{6FD8E58F-F07F-D141-BFC1-B35880B67FD9}"/>
              </a:ext>
            </a:extLst>
          </p:cNvPr>
          <p:cNvSpPr/>
          <p:nvPr/>
        </p:nvSpPr>
        <p:spPr>
          <a:xfrm>
            <a:off x="19998332" y="6696692"/>
            <a:ext cx="10122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/>
              <a:t>Figure 1. Male mice fed HFD increase their body mass after 1 week and females take 9 weeks. </a:t>
            </a:r>
            <a:endParaRPr lang="en-CA" sz="2000" dirty="0"/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xmlns="" id="{1382250D-7F36-3744-A613-F614DB8AAEF3}"/>
              </a:ext>
            </a:extLst>
          </p:cNvPr>
          <p:cNvSpPr/>
          <p:nvPr/>
        </p:nvSpPr>
        <p:spPr>
          <a:xfrm>
            <a:off x="20881486" y="12423166"/>
            <a:ext cx="43049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2">
              <a:defRPr/>
            </a:pPr>
            <a:r>
              <a:rPr lang="en-CA" sz="2000" b="1" dirty="0"/>
              <a:t>Figure 2. Male mice fed high fat diet have increased glucose intolerance compared to female mice. </a:t>
            </a:r>
            <a:endParaRPr lang="en-CA" sz="2000" dirty="0"/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xmlns="" id="{A76D31C5-4041-4F46-8184-9BD974EBBF35}"/>
              </a:ext>
            </a:extLst>
          </p:cNvPr>
          <p:cNvSpPr txBox="1"/>
          <p:nvPr/>
        </p:nvSpPr>
        <p:spPr>
          <a:xfrm>
            <a:off x="21779342" y="2278043"/>
            <a:ext cx="749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Males gain weight faster than females 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xmlns="" id="{F201C4AF-1DF3-334E-B5AB-6D72583B198F}"/>
              </a:ext>
            </a:extLst>
          </p:cNvPr>
          <p:cNvSpPr txBox="1"/>
          <p:nvPr/>
        </p:nvSpPr>
        <p:spPr>
          <a:xfrm>
            <a:off x="21567397" y="13721012"/>
            <a:ext cx="677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All data is presented as mean ± SEM,</a:t>
            </a:r>
            <a:r>
              <a:rPr lang="en-CA" i="1" dirty="0"/>
              <a:t> </a:t>
            </a:r>
            <a:r>
              <a:rPr lang="en-CA" dirty="0"/>
              <a:t>n = 10,* P &lt; 0.05, *** P &lt; 0.0001.</a:t>
            </a:r>
            <a:endParaRPr lang="en-US" dirty="0"/>
          </a:p>
        </p:txBody>
      </p:sp>
      <p:graphicFrame>
        <p:nvGraphicFramePr>
          <p:cNvPr id="284" name="Chart 283">
            <a:extLst>
              <a:ext uri="{FF2B5EF4-FFF2-40B4-BE49-F238E27FC236}">
                <a16:creationId xmlns:a16="http://schemas.microsoft.com/office/drawing/2014/main" xmlns="" id="{F6113DFB-006C-E14D-9CC9-C3FACBBEB2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9174451"/>
              </p:ext>
            </p:extLst>
          </p:nvPr>
        </p:nvGraphicFramePr>
        <p:xfrm>
          <a:off x="25727667" y="9112035"/>
          <a:ext cx="4320000" cy="33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pic>
        <p:nvPicPr>
          <p:cNvPr id="288" name="Picture 287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45FDCB8D-A30B-2B43-A6B2-F26A15DE9C3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2477" t="47294" r="2276" b="50265"/>
          <a:stretch/>
        </p:blipFill>
        <p:spPr>
          <a:xfrm>
            <a:off x="22118747" y="8521679"/>
            <a:ext cx="6378194" cy="385471"/>
          </a:xfrm>
          <a:prstGeom prst="rect">
            <a:avLst/>
          </a:prstGeom>
        </p:spPr>
      </p:pic>
      <p:sp>
        <p:nvSpPr>
          <p:cNvPr id="263" name="TextBox 262">
            <a:extLst>
              <a:ext uri="{FF2B5EF4-FFF2-40B4-BE49-F238E27FC236}">
                <a16:creationId xmlns:a16="http://schemas.microsoft.com/office/drawing/2014/main" xmlns="" id="{FB720CC8-30B8-D04D-B576-1EC1DD8EB84B}"/>
              </a:ext>
            </a:extLst>
          </p:cNvPr>
          <p:cNvSpPr txBox="1"/>
          <p:nvPr/>
        </p:nvSpPr>
        <p:spPr>
          <a:xfrm>
            <a:off x="20744410" y="7332896"/>
            <a:ext cx="4252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Males are more susceptible to diabetes</a:t>
            </a:r>
          </a:p>
        </p:txBody>
      </p: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xmlns="" id="{62C630F2-C9C8-2C44-98ED-CD2E67359080}"/>
              </a:ext>
            </a:extLst>
          </p:cNvPr>
          <p:cNvCxnSpPr>
            <a:cxnSpLocks/>
          </p:cNvCxnSpPr>
          <p:nvPr/>
        </p:nvCxnSpPr>
        <p:spPr>
          <a:xfrm flipH="1">
            <a:off x="27614604" y="9891008"/>
            <a:ext cx="7238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1" name="TextBox 290">
            <a:extLst>
              <a:ext uri="{FF2B5EF4-FFF2-40B4-BE49-F238E27FC236}">
                <a16:creationId xmlns:a16="http://schemas.microsoft.com/office/drawing/2014/main" xmlns="" id="{F5C7835B-BCC0-6546-8D03-AFAE64ABF29B}"/>
              </a:ext>
            </a:extLst>
          </p:cNvPr>
          <p:cNvSpPr txBox="1"/>
          <p:nvPr/>
        </p:nvSpPr>
        <p:spPr>
          <a:xfrm>
            <a:off x="27816275" y="9658428"/>
            <a:ext cx="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xmlns="" id="{49B92077-71F1-B249-BA30-DBBEABDA54DF}"/>
              </a:ext>
            </a:extLst>
          </p:cNvPr>
          <p:cNvSpPr/>
          <p:nvPr/>
        </p:nvSpPr>
        <p:spPr>
          <a:xfrm>
            <a:off x="26049138" y="12423167"/>
            <a:ext cx="39914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/>
              <a:t>Figure 3. Male mice loose increased metabolic differences when fed high fat diet. </a:t>
            </a:r>
            <a:endParaRPr lang="en-US" sz="2000" dirty="0"/>
          </a:p>
        </p:txBody>
      </p:sp>
      <p:pic>
        <p:nvPicPr>
          <p:cNvPr id="293" name="Picture 292">
            <a:extLst>
              <a:ext uri="{FF2B5EF4-FFF2-40B4-BE49-F238E27FC236}">
                <a16:creationId xmlns:a16="http://schemas.microsoft.com/office/drawing/2014/main" xmlns="" id="{C63454BB-A14E-5540-8236-4FE31CF68B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67" b="88333" l="3167" r="93333">
                        <a14:foregroundMark x1="51333" y1="42333" x2="51333" y2="42333"/>
                        <a14:foregroundMark x1="59833" y1="38000" x2="59833" y2="38000"/>
                        <a14:foregroundMark x1="69167" y1="40333" x2="69167" y2="40333"/>
                        <a14:foregroundMark x1="75833" y1="42333" x2="75833" y2="42333"/>
                        <a14:foregroundMark x1="85833" y1="42333" x2="85833" y2="42333"/>
                        <a14:foregroundMark x1="48000" y1="62333" x2="48000" y2="62333"/>
                        <a14:foregroundMark x1="58000" y1="63333" x2="58000" y2="63333"/>
                        <a14:foregroundMark x1="67000" y1="61333" x2="67000" y2="61333"/>
                        <a14:foregroundMark x1="75833" y1="58000" x2="75833" y2="58000"/>
                        <a14:foregroundMark x1="85333" y1="64000" x2="85333" y2="64000"/>
                        <a14:backgroundMark x1="59833" y1="59667" x2="59833" y2="59667"/>
                        <a14:backgroundMark x1="79000" y1="36667" x2="79000" y2="3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860" y="357672"/>
            <a:ext cx="2574610" cy="1287305"/>
          </a:xfrm>
          <a:prstGeom prst="rect">
            <a:avLst/>
          </a:prstGeom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xmlns="" id="{9662BAC2-E292-0840-9D3E-AACF5DAE94D8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30364"/>
          <a:stretch/>
        </p:blipFill>
        <p:spPr>
          <a:xfrm>
            <a:off x="2615445" y="521409"/>
            <a:ext cx="1203331" cy="959831"/>
          </a:xfrm>
          <a:prstGeom prst="rect">
            <a:avLst/>
          </a:prstGeom>
        </p:spPr>
      </p:pic>
      <p:pic>
        <p:nvPicPr>
          <p:cNvPr id="295" name="Picture 294">
            <a:extLst>
              <a:ext uri="{FF2B5EF4-FFF2-40B4-BE49-F238E27FC236}">
                <a16:creationId xmlns:a16="http://schemas.microsoft.com/office/drawing/2014/main" xmlns="" id="{6E21D846-74BB-DF48-9A5C-E5CEC7469E1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72417"/>
          <a:stretch/>
        </p:blipFill>
        <p:spPr>
          <a:xfrm>
            <a:off x="3485166" y="672200"/>
            <a:ext cx="2083391" cy="658249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xmlns="" id="{D0AB1CFE-28BC-3E47-BDD9-4256C5CF2F9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970572" y="424996"/>
            <a:ext cx="2102820" cy="1152657"/>
          </a:xfrm>
          <a:prstGeom prst="rect">
            <a:avLst/>
          </a:prstGeom>
        </p:spPr>
      </p:pic>
      <p:pic>
        <p:nvPicPr>
          <p:cNvPr id="299" name="Picture 298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CA9932B9-8A8B-6646-86A5-28F51D459DD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329" b="22445" l="34285" r="62765"/>
                    </a14:imgEffect>
                  </a14:imgLayer>
                </a14:imgProps>
              </a:ext>
            </a:extLst>
          </a:blip>
          <a:srcRect l="30725" t="3190" r="33675" b="75416"/>
          <a:stretch/>
        </p:blipFill>
        <p:spPr>
          <a:xfrm>
            <a:off x="25560521" y="349248"/>
            <a:ext cx="1627630" cy="1304153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xmlns="" id="{BA6C241A-C2DC-2446-9D24-7F43B3328DBF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48398" t="60006" r="23889" b="10841"/>
          <a:stretch/>
        </p:blipFill>
        <p:spPr>
          <a:xfrm>
            <a:off x="4194588" y="9196667"/>
            <a:ext cx="1368000" cy="1439011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4" name="Picture 30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xmlns="" id="{4674C852-DC2F-C242-9D14-32E3F64DC9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360" t="8568" r="731" b="3104"/>
          <a:stretch/>
        </p:blipFill>
        <p:spPr>
          <a:xfrm>
            <a:off x="1350009" y="9233124"/>
            <a:ext cx="1368000" cy="1366097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8" name="Picture 307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C7161BFC-E518-9642-A2A4-C2F23E7B5013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3976" t="27989" r="40755" b="14888"/>
          <a:stretch/>
        </p:blipFill>
        <p:spPr>
          <a:xfrm>
            <a:off x="7106844" y="9223786"/>
            <a:ext cx="1368000" cy="1384773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4" name="Rectangle 173">
            <a:extLst>
              <a:ext uri="{FF2B5EF4-FFF2-40B4-BE49-F238E27FC236}">
                <a16:creationId xmlns:a16="http://schemas.microsoft.com/office/drawing/2014/main" xmlns="" id="{8F91E65B-8AD2-184A-9816-963A12E1319F}"/>
              </a:ext>
            </a:extLst>
          </p:cNvPr>
          <p:cNvSpPr/>
          <p:nvPr/>
        </p:nvSpPr>
        <p:spPr>
          <a:xfrm>
            <a:off x="1215836" y="7841993"/>
            <a:ext cx="7011045" cy="997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BED23480-4CAB-6042-A6A4-6485043F2CD3}"/>
              </a:ext>
            </a:extLst>
          </p:cNvPr>
          <p:cNvSpPr txBox="1"/>
          <p:nvPr/>
        </p:nvSpPr>
        <p:spPr>
          <a:xfrm>
            <a:off x="1447438" y="7579189"/>
            <a:ext cx="117314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Stress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A7DCBFC2-5445-F94D-B233-DCEDF8B722E1}"/>
              </a:ext>
            </a:extLst>
          </p:cNvPr>
          <p:cNvSpPr txBox="1"/>
          <p:nvPr/>
        </p:nvSpPr>
        <p:spPr>
          <a:xfrm>
            <a:off x="3822241" y="7579189"/>
            <a:ext cx="211269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Overeating 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E4E91BCB-813C-714C-B06F-F504ACA840F8}"/>
              </a:ext>
            </a:extLst>
          </p:cNvPr>
          <p:cNvSpPr txBox="1"/>
          <p:nvPr/>
        </p:nvSpPr>
        <p:spPr>
          <a:xfrm>
            <a:off x="6658547" y="7579189"/>
            <a:ext cx="226459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Medication  </a:t>
            </a:r>
          </a:p>
        </p:txBody>
      </p: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xmlns="" id="{1E4A8B4D-6870-3E42-B4DB-747B7B073F14}"/>
              </a:ext>
            </a:extLst>
          </p:cNvPr>
          <p:cNvCxnSpPr>
            <a:cxnSpLocks/>
          </p:cNvCxnSpPr>
          <p:nvPr/>
        </p:nvCxnSpPr>
        <p:spPr>
          <a:xfrm flipV="1">
            <a:off x="1350009" y="8253238"/>
            <a:ext cx="684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2" name="TextBox 301">
            <a:extLst>
              <a:ext uri="{FF2B5EF4-FFF2-40B4-BE49-F238E27FC236}">
                <a16:creationId xmlns:a16="http://schemas.microsoft.com/office/drawing/2014/main" xmlns="" id="{3C709846-9E7A-5D4B-9351-9CC9E4E09D1E}"/>
              </a:ext>
            </a:extLst>
          </p:cNvPr>
          <p:cNvSpPr txBox="1"/>
          <p:nvPr/>
        </p:nvSpPr>
        <p:spPr>
          <a:xfrm>
            <a:off x="471638" y="8407269"/>
            <a:ext cx="4936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a typeface="Tahoma" panose="020B0604030504040204" pitchFamily="34" charset="0"/>
                <a:cs typeface="Tahoma" panose="020B0604030504040204" pitchFamily="34" charset="0"/>
              </a:rPr>
              <a:t>CONSEQUENCE OF OBESITY:</a:t>
            </a: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xmlns="" id="{6E93FD52-2B2C-6147-9204-801EB328E8FD}"/>
              </a:ext>
            </a:extLst>
          </p:cNvPr>
          <p:cNvSpPr/>
          <p:nvPr/>
        </p:nvSpPr>
        <p:spPr>
          <a:xfrm>
            <a:off x="871693" y="10675956"/>
            <a:ext cx="7011045" cy="997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xmlns="" id="{C7EAA492-1EF7-A744-B69A-2DC1E2FF82DE}"/>
              </a:ext>
            </a:extLst>
          </p:cNvPr>
          <p:cNvSpPr txBox="1"/>
          <p:nvPr/>
        </p:nvSpPr>
        <p:spPr>
          <a:xfrm>
            <a:off x="3625679" y="10906272"/>
            <a:ext cx="25058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Heart disease 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xmlns="" id="{5338A9EB-28E4-0843-9D9E-EFEC7864B450}"/>
              </a:ext>
            </a:extLst>
          </p:cNvPr>
          <p:cNvSpPr txBox="1"/>
          <p:nvPr/>
        </p:nvSpPr>
        <p:spPr>
          <a:xfrm>
            <a:off x="1211605" y="10906272"/>
            <a:ext cx="164480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Diabetes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xmlns="" id="{FF0045DE-6D2C-EF4D-A997-1A61DADB7376}"/>
              </a:ext>
            </a:extLst>
          </p:cNvPr>
          <p:cNvSpPr txBox="1"/>
          <p:nvPr/>
        </p:nvSpPr>
        <p:spPr>
          <a:xfrm>
            <a:off x="6678462" y="10660050"/>
            <a:ext cx="222476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High blood pressure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xmlns="" id="{FFFB82D7-93FC-5F41-87EF-626731C573C0}"/>
              </a:ext>
            </a:extLst>
          </p:cNvPr>
          <p:cNvSpPr txBox="1"/>
          <p:nvPr/>
        </p:nvSpPr>
        <p:spPr>
          <a:xfrm>
            <a:off x="16541167" y="18230856"/>
            <a:ext cx="9097072" cy="646331"/>
          </a:xfrm>
          <a:prstGeom prst="rect">
            <a:avLst/>
          </a:prstGeom>
          <a:noFill/>
          <a:ln w="73025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SIGNIFICANCE: 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xmlns="" id="{590C5378-CABA-2341-B504-158AE3EE9B33}"/>
              </a:ext>
            </a:extLst>
          </p:cNvPr>
          <p:cNvSpPr/>
          <p:nvPr/>
        </p:nvSpPr>
        <p:spPr>
          <a:xfrm>
            <a:off x="19928440" y="16492944"/>
            <a:ext cx="100098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solidFill>
                  <a:srgbClr val="000000"/>
                </a:solidFill>
                <a:ea typeface="Calibri" panose="020F0502020204030204" pitchFamily="34" charset="0"/>
              </a:rPr>
              <a:t>The increased weight gain and glucose intolerance in males might be caused by changes in metabolism.</a:t>
            </a:r>
            <a:endParaRPr lang="en-US" sz="3000" dirty="0"/>
          </a:p>
        </p:txBody>
      </p:sp>
      <p:sp>
        <p:nvSpPr>
          <p:cNvPr id="328" name="Right Arrow 327">
            <a:extLst>
              <a:ext uri="{FF2B5EF4-FFF2-40B4-BE49-F238E27FC236}">
                <a16:creationId xmlns:a16="http://schemas.microsoft.com/office/drawing/2014/main" xmlns="" id="{FB7A8555-EB91-A846-88AA-B02F1AB2C349}"/>
              </a:ext>
            </a:extLst>
          </p:cNvPr>
          <p:cNvSpPr/>
          <p:nvPr/>
        </p:nvSpPr>
        <p:spPr>
          <a:xfrm rot="16200000">
            <a:off x="22426992" y="15456992"/>
            <a:ext cx="1050207" cy="431073"/>
          </a:xfrm>
          <a:prstGeom prst="rightArrow">
            <a:avLst/>
          </a:prstGeom>
          <a:solidFill>
            <a:srgbClr val="616D7E"/>
          </a:solidFill>
          <a:ln>
            <a:solidFill>
              <a:srgbClr val="83B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9" name="Picture 32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xmlns="" id="{996AFD32-FFD6-4D44-8287-35B5FE494B2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360" t="8568" r="731" b="3104"/>
          <a:stretch/>
        </p:blipFill>
        <p:spPr>
          <a:xfrm>
            <a:off x="25617398" y="14995728"/>
            <a:ext cx="1355486" cy="135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2" name="Equal 331">
            <a:extLst>
              <a:ext uri="{FF2B5EF4-FFF2-40B4-BE49-F238E27FC236}">
                <a16:creationId xmlns:a16="http://schemas.microsoft.com/office/drawing/2014/main" xmlns="" id="{9D251457-31F1-0C48-A222-FBB59746F9A1}"/>
              </a:ext>
            </a:extLst>
          </p:cNvPr>
          <p:cNvSpPr/>
          <p:nvPr/>
        </p:nvSpPr>
        <p:spPr>
          <a:xfrm>
            <a:off x="21318504" y="15305484"/>
            <a:ext cx="914400" cy="734088"/>
          </a:xfrm>
          <a:prstGeom prst="mathEqua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3" name="Right Arrow 332">
            <a:extLst>
              <a:ext uri="{FF2B5EF4-FFF2-40B4-BE49-F238E27FC236}">
                <a16:creationId xmlns:a16="http://schemas.microsoft.com/office/drawing/2014/main" xmlns="" id="{D206AC46-3F06-D34E-9E7F-1C5CDF210C93}"/>
              </a:ext>
            </a:extLst>
          </p:cNvPr>
          <p:cNvSpPr/>
          <p:nvPr/>
        </p:nvSpPr>
        <p:spPr>
          <a:xfrm rot="16200000">
            <a:off x="24849320" y="15456992"/>
            <a:ext cx="1050207" cy="431073"/>
          </a:xfrm>
          <a:prstGeom prst="rightArrow">
            <a:avLst/>
          </a:prstGeom>
          <a:solidFill>
            <a:srgbClr val="616D7E"/>
          </a:solidFill>
          <a:ln>
            <a:solidFill>
              <a:srgbClr val="83B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Right Arrow 333">
            <a:extLst>
              <a:ext uri="{FF2B5EF4-FFF2-40B4-BE49-F238E27FC236}">
                <a16:creationId xmlns:a16="http://schemas.microsoft.com/office/drawing/2014/main" xmlns="" id="{113DB6F7-B6D7-E946-8C55-DDFCCECE0F92}"/>
              </a:ext>
            </a:extLst>
          </p:cNvPr>
          <p:cNvSpPr/>
          <p:nvPr/>
        </p:nvSpPr>
        <p:spPr>
          <a:xfrm rot="5400000">
            <a:off x="27304971" y="15456992"/>
            <a:ext cx="1050207" cy="431073"/>
          </a:xfrm>
          <a:prstGeom prst="rightArrow">
            <a:avLst/>
          </a:prstGeom>
          <a:solidFill>
            <a:srgbClr val="616D7E"/>
          </a:solidFill>
          <a:ln>
            <a:solidFill>
              <a:srgbClr val="83B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xmlns="" id="{842B7342-B304-BE4F-85AC-7A22E5AA476E}"/>
              </a:ext>
            </a:extLst>
          </p:cNvPr>
          <p:cNvSpPr txBox="1"/>
          <p:nvPr/>
        </p:nvSpPr>
        <p:spPr>
          <a:xfrm>
            <a:off x="20346191" y="14410960"/>
            <a:ext cx="2577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Conclusion:</a:t>
            </a:r>
          </a:p>
        </p:txBody>
      </p:sp>
      <p:sp>
        <p:nvSpPr>
          <p:cNvPr id="338" name="Text Box 7">
            <a:extLst>
              <a:ext uri="{FF2B5EF4-FFF2-40B4-BE49-F238E27FC236}">
                <a16:creationId xmlns:a16="http://schemas.microsoft.com/office/drawing/2014/main" xmlns="" id="{43C7A92F-5D1B-EB41-88D6-8E1649576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6475" y="17888957"/>
            <a:ext cx="1988976" cy="328397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22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References: </a:t>
            </a:r>
            <a:br>
              <a:rPr lang="en-GB" altLang="en-US" sz="122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22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1. Agha M. and Agha R., The Rising Prevalence of Obesity: Impact on Public Health. (2017) </a:t>
            </a:r>
            <a:r>
              <a:rPr lang="en-GB" sz="1220" i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Int J </a:t>
            </a:r>
            <a:r>
              <a:rPr lang="en-GB" sz="1220" i="1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Surg</a:t>
            </a:r>
            <a:r>
              <a:rPr lang="en-GB" sz="1220" i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Oncol</a:t>
            </a:r>
            <a:r>
              <a:rPr lang="en-GB" sz="122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GB" sz="122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CA" sz="1220" dirty="0">
                <a:latin typeface="+mn-lt"/>
              </a:rPr>
              <a:t>Power ML, </a:t>
            </a:r>
            <a:r>
              <a:rPr lang="en-CA" sz="1220" dirty="0" err="1">
                <a:latin typeface="+mn-lt"/>
              </a:rPr>
              <a:t>Schulkin</a:t>
            </a:r>
            <a:r>
              <a:rPr lang="en-CA" sz="1220" dirty="0">
                <a:latin typeface="+mn-lt"/>
              </a:rPr>
              <a:t> J. Sex differences in fat storage, fat metabolism, and the health risks from obesity: possible evolutionary origins. (2008) </a:t>
            </a:r>
            <a:r>
              <a:rPr lang="en-CA" sz="1220" i="1" dirty="0">
                <a:latin typeface="+mn-lt"/>
              </a:rPr>
              <a:t>Br J </a:t>
            </a:r>
            <a:r>
              <a:rPr lang="en-CA" sz="1220" i="1" dirty="0" err="1">
                <a:latin typeface="+mn-lt"/>
              </a:rPr>
              <a:t>Nutr</a:t>
            </a:r>
            <a:r>
              <a:rPr lang="en-CA" sz="1220" dirty="0">
                <a:latin typeface="+mn-lt"/>
              </a:rPr>
              <a:t> </a:t>
            </a:r>
            <a:r>
              <a:rPr lang="en-GB" sz="122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  <a:p>
            <a:r>
              <a:rPr lang="en-GB" sz="122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  <a:r>
              <a:rPr lang="en-CA" sz="1220" dirty="0">
                <a:latin typeface="+mn-lt"/>
              </a:rPr>
              <a:t> https://</a:t>
            </a:r>
            <a:r>
              <a:rPr lang="en-CA" sz="1220" dirty="0" err="1">
                <a:latin typeface="+mn-lt"/>
              </a:rPr>
              <a:t>www.diabetes.org</a:t>
            </a:r>
            <a:r>
              <a:rPr lang="en-CA" sz="1220" dirty="0">
                <a:latin typeface="+mn-lt"/>
              </a:rPr>
              <a:t/>
            </a:r>
            <a:br>
              <a:rPr lang="en-CA" sz="1220" dirty="0">
                <a:latin typeface="+mn-lt"/>
              </a:rPr>
            </a:br>
            <a:r>
              <a:rPr lang="en-CA" sz="1220" dirty="0">
                <a:latin typeface="+mn-lt"/>
              </a:rPr>
              <a:t>.</a:t>
            </a:r>
            <a:r>
              <a:rPr lang="en-CA" sz="1220" dirty="0" err="1">
                <a:latin typeface="+mn-lt"/>
              </a:rPr>
              <a:t>uk</a:t>
            </a:r>
            <a:r>
              <a:rPr lang="en-CA" sz="1220" dirty="0">
                <a:latin typeface="+mn-lt"/>
              </a:rPr>
              <a:t>/</a:t>
            </a:r>
            <a:r>
              <a:rPr lang="en-CA" sz="1220" dirty="0" err="1">
                <a:latin typeface="+mn-lt"/>
              </a:rPr>
              <a:t>about_us</a:t>
            </a:r>
            <a:r>
              <a:rPr lang="en-CA" sz="1220" dirty="0">
                <a:latin typeface="+mn-lt"/>
              </a:rPr>
              <a:t>/</a:t>
            </a:r>
            <a:r>
              <a:rPr lang="en-CA" sz="1220" dirty="0" err="1">
                <a:latin typeface="+mn-lt"/>
              </a:rPr>
              <a:t>news_landing_page</a:t>
            </a:r>
            <a:r>
              <a:rPr lang="en-CA" sz="1220" dirty="0">
                <a:latin typeface="+mn-lt"/>
              </a:rPr>
              <a:t>/middle-aged-men-twice-as-likely-to-have-diabetes-as-women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xmlns="" id="{08A8D666-15BE-F342-9467-8FB249F3D4FF}"/>
              </a:ext>
            </a:extLst>
          </p:cNvPr>
          <p:cNvSpPr txBox="1"/>
          <p:nvPr/>
        </p:nvSpPr>
        <p:spPr>
          <a:xfrm>
            <a:off x="15433168" y="18981847"/>
            <a:ext cx="60260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It is </a:t>
            </a:r>
            <a:r>
              <a:rPr lang="en-US" sz="3200" b="1" dirty="0"/>
              <a:t>NOT </a:t>
            </a:r>
            <a:r>
              <a:rPr lang="en-US" sz="3200" dirty="0"/>
              <a:t>sufficient to use only one sex in obesity studies. Using both sexes in research will increase translation from lab to clinic.</a:t>
            </a:r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xmlns="" id="{CB183A95-E57D-2449-AE89-024CEA09A96D}"/>
              </a:ext>
            </a:extLst>
          </p:cNvPr>
          <p:cNvSpPr/>
          <p:nvPr/>
        </p:nvSpPr>
        <p:spPr>
          <a:xfrm>
            <a:off x="21841351" y="19887429"/>
            <a:ext cx="2879744" cy="641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9"/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xmlns="" id="{5767D5AB-E19B-9B49-BA75-3C8A55022417}"/>
              </a:ext>
            </a:extLst>
          </p:cNvPr>
          <p:cNvSpPr/>
          <p:nvPr/>
        </p:nvSpPr>
        <p:spPr>
          <a:xfrm>
            <a:off x="25182273" y="19235408"/>
            <a:ext cx="302897" cy="45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9"/>
          </a:p>
        </p:txBody>
      </p:sp>
      <p:sp>
        <p:nvSpPr>
          <p:cNvPr id="369" name="Moon 368">
            <a:extLst>
              <a:ext uri="{FF2B5EF4-FFF2-40B4-BE49-F238E27FC236}">
                <a16:creationId xmlns:a16="http://schemas.microsoft.com/office/drawing/2014/main" xmlns="" id="{A995A67B-E7AC-3F45-B089-35EC148A78A3}"/>
              </a:ext>
            </a:extLst>
          </p:cNvPr>
          <p:cNvSpPr/>
          <p:nvPr/>
        </p:nvSpPr>
        <p:spPr>
          <a:xfrm>
            <a:off x="25181667" y="20696019"/>
            <a:ext cx="294345" cy="176759"/>
          </a:xfrm>
          <a:prstGeom prst="moon">
            <a:avLst>
              <a:gd name="adj" fmla="val 5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9"/>
          </a:p>
        </p:txBody>
      </p:sp>
      <p:pic>
        <p:nvPicPr>
          <p:cNvPr id="370" name="Picture 369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B3C537A5-2D0A-AC43-8DE7-F5F746293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65" t="45364" r="33085" b="16727"/>
          <a:stretch/>
        </p:blipFill>
        <p:spPr>
          <a:xfrm flipH="1">
            <a:off x="22554514" y="18870190"/>
            <a:ext cx="1813587" cy="2041432"/>
          </a:xfrm>
          <a:prstGeom prst="rect">
            <a:avLst/>
          </a:prstGeom>
        </p:spPr>
      </p:pic>
      <p:sp>
        <p:nvSpPr>
          <p:cNvPr id="372" name="Rectangle 371">
            <a:extLst>
              <a:ext uri="{FF2B5EF4-FFF2-40B4-BE49-F238E27FC236}">
                <a16:creationId xmlns:a16="http://schemas.microsoft.com/office/drawing/2014/main" xmlns="" id="{B7F29381-E5FF-CD40-89FB-2756DF299791}"/>
              </a:ext>
            </a:extLst>
          </p:cNvPr>
          <p:cNvSpPr/>
          <p:nvPr/>
        </p:nvSpPr>
        <p:spPr>
          <a:xfrm>
            <a:off x="25597567" y="18486449"/>
            <a:ext cx="470483" cy="711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3" name="Picture 372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72B2FDF4-C05D-1544-93F2-8C31EDE06F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12" t="44188" r="66773" b="17903"/>
          <a:stretch/>
        </p:blipFill>
        <p:spPr>
          <a:xfrm flipH="1">
            <a:off x="25700252" y="18872106"/>
            <a:ext cx="1678192" cy="2037600"/>
          </a:xfrm>
          <a:prstGeom prst="rect">
            <a:avLst/>
          </a:prstGeom>
        </p:spPr>
      </p:pic>
      <p:pic>
        <p:nvPicPr>
          <p:cNvPr id="374" name="Graphic 373" descr="Female">
            <a:extLst>
              <a:ext uri="{FF2B5EF4-FFF2-40B4-BE49-F238E27FC236}">
                <a16:creationId xmlns:a16="http://schemas.microsoft.com/office/drawing/2014/main" xmlns="" id="{0F5B0AA4-191E-4745-B3C2-3FA5EA449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615142" y="18362302"/>
            <a:ext cx="914400" cy="914400"/>
          </a:xfrm>
          <a:prstGeom prst="rect">
            <a:avLst/>
          </a:prstGeom>
        </p:spPr>
      </p:pic>
      <p:sp>
        <p:nvSpPr>
          <p:cNvPr id="375" name="Rectangle 374">
            <a:extLst>
              <a:ext uri="{FF2B5EF4-FFF2-40B4-BE49-F238E27FC236}">
                <a16:creationId xmlns:a16="http://schemas.microsoft.com/office/drawing/2014/main" xmlns="" id="{3B5148EB-7A33-0147-83FD-60A6B44D0EDC}"/>
              </a:ext>
            </a:extLst>
          </p:cNvPr>
          <p:cNvSpPr/>
          <p:nvPr/>
        </p:nvSpPr>
        <p:spPr>
          <a:xfrm>
            <a:off x="23926525" y="18701361"/>
            <a:ext cx="754359" cy="767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6" name="Graphic 375" descr="Male">
            <a:extLst>
              <a:ext uri="{FF2B5EF4-FFF2-40B4-BE49-F238E27FC236}">
                <a16:creationId xmlns:a16="http://schemas.microsoft.com/office/drawing/2014/main" xmlns="" id="{8F98BF63-3314-EC42-BE47-8419A30C84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3846932" y="18456932"/>
            <a:ext cx="914400" cy="914400"/>
          </a:xfrm>
          <a:prstGeom prst="rect">
            <a:avLst/>
          </a:prstGeom>
        </p:spPr>
      </p:pic>
      <p:sp>
        <p:nvSpPr>
          <p:cNvPr id="380" name="Oval 379">
            <a:extLst>
              <a:ext uri="{FF2B5EF4-FFF2-40B4-BE49-F238E27FC236}">
                <a16:creationId xmlns:a16="http://schemas.microsoft.com/office/drawing/2014/main" xmlns="" id="{76149AEA-47E3-6C4A-898A-BDAB4EB621D3}"/>
              </a:ext>
            </a:extLst>
          </p:cNvPr>
          <p:cNvSpPr/>
          <p:nvPr/>
        </p:nvSpPr>
        <p:spPr>
          <a:xfrm>
            <a:off x="15561814" y="18038408"/>
            <a:ext cx="900000" cy="90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xmlns="" id="{F1066FAA-4324-8B4E-B499-D1F813E06DB9}"/>
              </a:ext>
            </a:extLst>
          </p:cNvPr>
          <p:cNvSpPr txBox="1"/>
          <p:nvPr/>
        </p:nvSpPr>
        <p:spPr>
          <a:xfrm>
            <a:off x="25734556" y="7353639"/>
            <a:ext cx="4509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HFD reduces metabolic differences</a:t>
            </a:r>
          </a:p>
        </p:txBody>
      </p: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xmlns="" id="{F4FE780B-3BD9-9742-95E6-F8F0A3BA49DA}"/>
              </a:ext>
            </a:extLst>
          </p:cNvPr>
          <p:cNvCxnSpPr>
            <a:cxnSpLocks/>
          </p:cNvCxnSpPr>
          <p:nvPr/>
        </p:nvCxnSpPr>
        <p:spPr>
          <a:xfrm flipV="1">
            <a:off x="21040670" y="14212175"/>
            <a:ext cx="7776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6" name="Moon 385">
            <a:extLst>
              <a:ext uri="{FF2B5EF4-FFF2-40B4-BE49-F238E27FC236}">
                <a16:creationId xmlns:a16="http://schemas.microsoft.com/office/drawing/2014/main" xmlns="" id="{CDF5963C-6802-FA43-8FBD-28143F4CBAF6}"/>
              </a:ext>
            </a:extLst>
          </p:cNvPr>
          <p:cNvSpPr/>
          <p:nvPr/>
        </p:nvSpPr>
        <p:spPr>
          <a:xfrm>
            <a:off x="15903383" y="7031238"/>
            <a:ext cx="457200" cy="274554"/>
          </a:xfrm>
          <a:prstGeom prst="moon">
            <a:avLst>
              <a:gd name="adj" fmla="val 5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Moon 387">
            <a:extLst>
              <a:ext uri="{FF2B5EF4-FFF2-40B4-BE49-F238E27FC236}">
                <a16:creationId xmlns:a16="http://schemas.microsoft.com/office/drawing/2014/main" xmlns="" id="{016F45A8-6762-A34A-8C37-B9A7A78E4FD9}"/>
              </a:ext>
            </a:extLst>
          </p:cNvPr>
          <p:cNvSpPr/>
          <p:nvPr/>
        </p:nvSpPr>
        <p:spPr>
          <a:xfrm>
            <a:off x="25568389" y="20620973"/>
            <a:ext cx="457200" cy="274554"/>
          </a:xfrm>
          <a:prstGeom prst="moon">
            <a:avLst>
              <a:gd name="adj" fmla="val 5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Moon 389">
            <a:extLst>
              <a:ext uri="{FF2B5EF4-FFF2-40B4-BE49-F238E27FC236}">
                <a16:creationId xmlns:a16="http://schemas.microsoft.com/office/drawing/2014/main" xmlns="" id="{B0549FA4-B465-FF4E-A10A-0A6483305DEC}"/>
              </a:ext>
            </a:extLst>
          </p:cNvPr>
          <p:cNvSpPr/>
          <p:nvPr/>
        </p:nvSpPr>
        <p:spPr>
          <a:xfrm rot="10800000">
            <a:off x="13720875" y="7020775"/>
            <a:ext cx="457200" cy="375154"/>
          </a:xfrm>
          <a:prstGeom prst="moon">
            <a:avLst>
              <a:gd name="adj" fmla="val 5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Moon 390">
            <a:extLst>
              <a:ext uri="{FF2B5EF4-FFF2-40B4-BE49-F238E27FC236}">
                <a16:creationId xmlns:a16="http://schemas.microsoft.com/office/drawing/2014/main" xmlns="" id="{350B5A79-6E96-3C46-A50E-131AD0D47FAA}"/>
              </a:ext>
            </a:extLst>
          </p:cNvPr>
          <p:cNvSpPr/>
          <p:nvPr/>
        </p:nvSpPr>
        <p:spPr>
          <a:xfrm rot="10800000">
            <a:off x="24153788" y="20562535"/>
            <a:ext cx="457200" cy="274554"/>
          </a:xfrm>
          <a:prstGeom prst="moon">
            <a:avLst>
              <a:gd name="adj" fmla="val 5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xmlns="" id="{C5328CB5-CAD8-4940-B1C1-0BDB1E073FC2}"/>
              </a:ext>
            </a:extLst>
          </p:cNvPr>
          <p:cNvSpPr/>
          <p:nvPr/>
        </p:nvSpPr>
        <p:spPr>
          <a:xfrm>
            <a:off x="12632403" y="4327508"/>
            <a:ext cx="900000" cy="90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394" name="Picture 393" descr="A picture containing light, lamp&#10;&#10;Description automatically generated">
            <a:extLst>
              <a:ext uri="{FF2B5EF4-FFF2-40B4-BE49-F238E27FC236}">
                <a16:creationId xmlns:a16="http://schemas.microsoft.com/office/drawing/2014/main" xmlns="" id="{14F805A2-D815-6644-B08C-5B7C824095B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89109" y="13406649"/>
            <a:ext cx="838900" cy="826238"/>
          </a:xfrm>
          <a:prstGeom prst="rect">
            <a:avLst/>
          </a:prstGeom>
        </p:spPr>
      </p:pic>
      <p:pic>
        <p:nvPicPr>
          <p:cNvPr id="397" name="Picture 396" descr="A picture containing light, lamp&#10;&#10;Description automatically generated">
            <a:extLst>
              <a:ext uri="{FF2B5EF4-FFF2-40B4-BE49-F238E27FC236}">
                <a16:creationId xmlns:a16="http://schemas.microsoft.com/office/drawing/2014/main" xmlns="" id="{9F14C427-957B-C54E-BB44-25F54023152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5677669" y="13304453"/>
            <a:ext cx="838900" cy="826238"/>
          </a:xfrm>
          <a:prstGeom prst="rect">
            <a:avLst/>
          </a:prstGeom>
        </p:spPr>
      </p:pic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xmlns="" id="{BAB3A96D-528C-404C-8661-5F66C1C67939}"/>
              </a:ext>
            </a:extLst>
          </p:cNvPr>
          <p:cNvCxnSpPr>
            <a:cxnSpLocks/>
          </p:cNvCxnSpPr>
          <p:nvPr/>
        </p:nvCxnSpPr>
        <p:spPr>
          <a:xfrm flipH="1">
            <a:off x="2791935" y="14011841"/>
            <a:ext cx="2781703" cy="1394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03" name="Chart 402">
            <a:extLst>
              <a:ext uri="{FF2B5EF4-FFF2-40B4-BE49-F238E27FC236}">
                <a16:creationId xmlns:a16="http://schemas.microsoft.com/office/drawing/2014/main" xmlns="" id="{4BF764D5-3A52-FF47-BAB0-E0C57980A9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2255824"/>
              </p:ext>
            </p:extLst>
          </p:nvPr>
        </p:nvGraphicFramePr>
        <p:xfrm>
          <a:off x="19091093" y="3089868"/>
          <a:ext cx="10817147" cy="386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404" name="Chart 403">
            <a:extLst>
              <a:ext uri="{FF2B5EF4-FFF2-40B4-BE49-F238E27FC236}">
                <a16:creationId xmlns:a16="http://schemas.microsoft.com/office/drawing/2014/main" xmlns="" id="{92AF85CC-0780-B14D-A80D-EA487DAB81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879592"/>
              </p:ext>
            </p:extLst>
          </p:nvPr>
        </p:nvGraphicFramePr>
        <p:xfrm>
          <a:off x="20873719" y="9044604"/>
          <a:ext cx="4320000" cy="33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sp>
        <p:nvSpPr>
          <p:cNvPr id="248" name="TextBox 247">
            <a:extLst>
              <a:ext uri="{FF2B5EF4-FFF2-40B4-BE49-F238E27FC236}">
                <a16:creationId xmlns:a16="http://schemas.microsoft.com/office/drawing/2014/main" xmlns="" id="{9002EAA1-F40C-C44E-827D-8C4D8BC78D79}"/>
              </a:ext>
            </a:extLst>
          </p:cNvPr>
          <p:cNvSpPr txBox="1"/>
          <p:nvPr/>
        </p:nvSpPr>
        <p:spPr>
          <a:xfrm>
            <a:off x="22846675" y="917597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***</a:t>
            </a:r>
          </a:p>
        </p:txBody>
      </p: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xmlns="" id="{F8680F7B-EBC6-9F42-8F14-18D67751427A}"/>
              </a:ext>
            </a:extLst>
          </p:cNvPr>
          <p:cNvCxnSpPr>
            <a:cxnSpLocks/>
          </p:cNvCxnSpPr>
          <p:nvPr/>
        </p:nvCxnSpPr>
        <p:spPr>
          <a:xfrm flipH="1">
            <a:off x="22562071" y="9399992"/>
            <a:ext cx="11576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xmlns="" id="{EACC7764-B4C2-2A4B-9F15-3AEA17EE080C}"/>
              </a:ext>
            </a:extLst>
          </p:cNvPr>
          <p:cNvCxnSpPr>
            <a:cxnSpLocks/>
          </p:cNvCxnSpPr>
          <p:nvPr/>
        </p:nvCxnSpPr>
        <p:spPr>
          <a:xfrm flipH="1">
            <a:off x="23760813" y="9531548"/>
            <a:ext cx="7238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1" name="TextBox 250">
            <a:extLst>
              <a:ext uri="{FF2B5EF4-FFF2-40B4-BE49-F238E27FC236}">
                <a16:creationId xmlns:a16="http://schemas.microsoft.com/office/drawing/2014/main" xmlns="" id="{77B8C76C-FB72-734A-834A-0C51CCB62BA9}"/>
              </a:ext>
            </a:extLst>
          </p:cNvPr>
          <p:cNvSpPr txBox="1"/>
          <p:nvPr/>
        </p:nvSpPr>
        <p:spPr>
          <a:xfrm>
            <a:off x="23852756" y="9298968"/>
            <a:ext cx="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***</a:t>
            </a:r>
          </a:p>
        </p:txBody>
      </p:sp>
      <p:pic>
        <p:nvPicPr>
          <p:cNvPr id="408" name="Graphic 407" descr="Male">
            <a:extLst>
              <a:ext uri="{FF2B5EF4-FFF2-40B4-BE49-F238E27FC236}">
                <a16:creationId xmlns:a16="http://schemas.microsoft.com/office/drawing/2014/main" xmlns="" id="{4B2F28DC-7EE9-274A-AF6D-BDB3AAE022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0436899" y="15108463"/>
            <a:ext cx="611102" cy="611102"/>
          </a:xfrm>
          <a:prstGeom prst="rect">
            <a:avLst/>
          </a:prstGeom>
        </p:spPr>
      </p:pic>
      <p:pic>
        <p:nvPicPr>
          <p:cNvPr id="409" name="Picture 408" descr="A picture containing light, lamp&#10;&#10;Description automatically generated">
            <a:extLst>
              <a:ext uri="{FF2B5EF4-FFF2-40B4-BE49-F238E27FC236}">
                <a16:creationId xmlns:a16="http://schemas.microsoft.com/office/drawing/2014/main" xmlns="" id="{E27026D4-9FDC-5944-8847-F113A9AB9AA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9719463" y="15235297"/>
            <a:ext cx="838900" cy="826238"/>
          </a:xfrm>
          <a:prstGeom prst="rect">
            <a:avLst/>
          </a:prstGeom>
        </p:spPr>
      </p:pic>
      <p:sp>
        <p:nvSpPr>
          <p:cNvPr id="410" name="TextBox 409">
            <a:extLst>
              <a:ext uri="{FF2B5EF4-FFF2-40B4-BE49-F238E27FC236}">
                <a16:creationId xmlns:a16="http://schemas.microsoft.com/office/drawing/2014/main" xmlns="" id="{FEF06F2E-2D3B-F945-8EDF-5BCF18ADCA01}"/>
              </a:ext>
            </a:extLst>
          </p:cNvPr>
          <p:cNvSpPr txBox="1"/>
          <p:nvPr/>
        </p:nvSpPr>
        <p:spPr>
          <a:xfrm>
            <a:off x="24637444" y="19008132"/>
            <a:ext cx="9541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&amp;</a:t>
            </a:r>
          </a:p>
        </p:txBody>
      </p:sp>
      <p:pic>
        <p:nvPicPr>
          <p:cNvPr id="416" name="Picture 415">
            <a:extLst>
              <a:ext uri="{FF2B5EF4-FFF2-40B4-BE49-F238E27FC236}">
                <a16:creationId xmlns:a16="http://schemas.microsoft.com/office/drawing/2014/main" xmlns="" id="{9456D360-92E5-C948-A66A-0598799AA43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78072" y="2757332"/>
            <a:ext cx="2407788" cy="2734830"/>
          </a:xfrm>
          <a:prstGeom prst="rect">
            <a:avLst/>
          </a:prstGeom>
        </p:spPr>
      </p:pic>
      <p:pic>
        <p:nvPicPr>
          <p:cNvPr id="419" name="Picture 418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78EB5A99-AFF6-1E40-993F-DC9D3A1C94C5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3839" t="22632" r="47682" b="16320"/>
          <a:stretch/>
        </p:blipFill>
        <p:spPr>
          <a:xfrm>
            <a:off x="23254834" y="15108463"/>
            <a:ext cx="1162800" cy="1153056"/>
          </a:xfrm>
          <a:prstGeom prst="rect">
            <a:avLst/>
          </a:prstGeom>
        </p:spPr>
      </p:pic>
      <p:pic>
        <p:nvPicPr>
          <p:cNvPr id="421" name="Picture 420" descr="A picture containing object, mirror, game&#10;&#10;Description automatically generated">
            <a:extLst>
              <a:ext uri="{FF2B5EF4-FFF2-40B4-BE49-F238E27FC236}">
                <a16:creationId xmlns:a16="http://schemas.microsoft.com/office/drawing/2014/main" xmlns="" id="{E475B714-4690-864B-8873-8529AA1D425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531" b="97411" l="2378" r="94368">
                        <a14:foregroundMark x1="40926" y1="7443" x2="40926" y2="7443"/>
                        <a14:foregroundMark x1="31414" y1="4531" x2="31414" y2="4531"/>
                        <a14:foregroundMark x1="2628" y1="30744" x2="2628" y2="30744"/>
                        <a14:foregroundMark x1="94368" y1="91262" x2="94368" y2="91262"/>
                        <a14:foregroundMark x1="93116" y1="97411" x2="93116" y2="974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11125" flipH="1">
            <a:off x="21492575" y="18168193"/>
            <a:ext cx="1578633" cy="1222550"/>
          </a:xfrm>
          <a:prstGeom prst="rect">
            <a:avLst/>
          </a:prstGeom>
        </p:spPr>
      </p:pic>
      <p:pic>
        <p:nvPicPr>
          <p:cNvPr id="427" name="Picture 426">
            <a:extLst>
              <a:ext uri="{FF2B5EF4-FFF2-40B4-BE49-F238E27FC236}">
                <a16:creationId xmlns:a16="http://schemas.microsoft.com/office/drawing/2014/main" xmlns="" id="{8FA7A801-6FAF-404B-BB25-66049876D517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1041" t="8452" r="60997" b="72086"/>
          <a:stretch/>
        </p:blipFill>
        <p:spPr>
          <a:xfrm>
            <a:off x="28126747" y="15222300"/>
            <a:ext cx="1781493" cy="913385"/>
          </a:xfrm>
          <a:prstGeom prst="rect">
            <a:avLst/>
          </a:prstGeom>
        </p:spPr>
      </p:pic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70197DF6-00D2-4840-8E7B-3B8D528C765B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1566" t="643" r="60583" b="63591"/>
          <a:stretch/>
        </p:blipFill>
        <p:spPr>
          <a:xfrm>
            <a:off x="4151511" y="19040605"/>
            <a:ext cx="1492661" cy="1410573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3" name="Rectangle 242">
            <a:extLst>
              <a:ext uri="{FF2B5EF4-FFF2-40B4-BE49-F238E27FC236}">
                <a16:creationId xmlns:a16="http://schemas.microsoft.com/office/drawing/2014/main" xmlns="" id="{E71470BC-438D-AD43-AFC3-E40E08B093EC}"/>
              </a:ext>
            </a:extLst>
          </p:cNvPr>
          <p:cNvSpPr/>
          <p:nvPr/>
        </p:nvSpPr>
        <p:spPr>
          <a:xfrm>
            <a:off x="726939" y="20584976"/>
            <a:ext cx="5650444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Rectangle 428">
            <a:extLst>
              <a:ext uri="{FF2B5EF4-FFF2-40B4-BE49-F238E27FC236}">
                <a16:creationId xmlns:a16="http://schemas.microsoft.com/office/drawing/2014/main" xmlns="" id="{7545FE5C-62AD-4B41-B404-B89A432BAD98}"/>
              </a:ext>
            </a:extLst>
          </p:cNvPr>
          <p:cNvSpPr/>
          <p:nvPr/>
        </p:nvSpPr>
        <p:spPr>
          <a:xfrm>
            <a:off x="29806900" y="15944012"/>
            <a:ext cx="207617" cy="405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30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11120</TotalTime>
  <Words>323</Words>
  <Application>Microsoft Office PowerPoint</Application>
  <PresentationFormat>Custom</PresentationFormat>
  <Paragraphs>64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Diane Vera MacCannell</dc:creator>
  <cp:lastModifiedBy>Rachel Proudfoot</cp:lastModifiedBy>
  <cp:revision>59</cp:revision>
  <dcterms:created xsi:type="dcterms:W3CDTF">2020-06-16T12:59:01Z</dcterms:created>
  <dcterms:modified xsi:type="dcterms:W3CDTF">2020-07-17T15:02:35Z</dcterms:modified>
</cp:coreProperties>
</file>